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Default Extension="vml" ContentType="application/vnd.openxmlformats-officedocument.vmlDrawing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39" r:id="rId2"/>
    <p:sldId id="311" r:id="rId3"/>
    <p:sldId id="383" r:id="rId4"/>
    <p:sldId id="259" r:id="rId5"/>
    <p:sldId id="260" r:id="rId6"/>
    <p:sldId id="261" r:id="rId7"/>
    <p:sldId id="262" r:id="rId8"/>
    <p:sldId id="324" r:id="rId9"/>
    <p:sldId id="355" r:id="rId10"/>
    <p:sldId id="384" r:id="rId11"/>
    <p:sldId id="368" r:id="rId12"/>
    <p:sldId id="369" r:id="rId13"/>
    <p:sldId id="366" r:id="rId14"/>
    <p:sldId id="394" r:id="rId15"/>
    <p:sldId id="395" r:id="rId16"/>
    <p:sldId id="396" r:id="rId17"/>
    <p:sldId id="385" r:id="rId18"/>
    <p:sldId id="325" r:id="rId19"/>
    <p:sldId id="397" r:id="rId20"/>
    <p:sldId id="398" r:id="rId21"/>
    <p:sldId id="399" r:id="rId22"/>
    <p:sldId id="400" r:id="rId23"/>
    <p:sldId id="337" r:id="rId24"/>
    <p:sldId id="401" r:id="rId25"/>
    <p:sldId id="402" r:id="rId26"/>
    <p:sldId id="388" r:id="rId27"/>
    <p:sldId id="389" r:id="rId28"/>
    <p:sldId id="390" r:id="rId29"/>
    <p:sldId id="391" r:id="rId30"/>
    <p:sldId id="392" r:id="rId31"/>
    <p:sldId id="359" r:id="rId32"/>
    <p:sldId id="393" r:id="rId33"/>
    <p:sldId id="386" r:id="rId34"/>
    <p:sldId id="340" r:id="rId35"/>
    <p:sldId id="352" r:id="rId36"/>
    <p:sldId id="341" r:id="rId37"/>
    <p:sldId id="403" r:id="rId38"/>
    <p:sldId id="351" r:id="rId39"/>
    <p:sldId id="336" r:id="rId40"/>
    <p:sldId id="342" r:id="rId41"/>
    <p:sldId id="348" r:id="rId42"/>
    <p:sldId id="335" r:id="rId43"/>
    <p:sldId id="371" r:id="rId44"/>
    <p:sldId id="387" r:id="rId45"/>
  </p:sldIdLst>
  <p:sldSz cx="9144000" cy="6858000" type="screen4x3"/>
  <p:notesSz cx="9869488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602AA"/>
    <a:srgbClr val="000000"/>
    <a:srgbClr val="FDF445"/>
    <a:srgbClr val="540F8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368" autoAdjust="0"/>
  </p:normalViewPr>
  <p:slideViewPr>
    <p:cSldViewPr>
      <p:cViewPr>
        <p:scale>
          <a:sx n="110" d="100"/>
          <a:sy n="110" d="100"/>
        </p:scale>
        <p:origin x="-1644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52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Расходы в рамках программ </a:t>
                    </a:r>
                    <a:r>
                      <a:rPr lang="ru-RU" dirty="0" smtClean="0"/>
                      <a:t>93,0%</a:t>
                    </a:r>
                    <a:endParaRPr lang="ru-RU" dirty="0"/>
                  </a:p>
                </c:rich>
              </c:tx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err="1"/>
                      <a:t>Непрограммные</a:t>
                    </a:r>
                    <a:r>
                      <a:rPr lang="ru-RU" dirty="0"/>
                      <a:t> расходы </a:t>
                    </a:r>
                    <a:r>
                      <a:rPr lang="ru-RU" dirty="0" smtClean="0"/>
                      <a:t>7,0%</a:t>
                    </a:r>
                    <a:endParaRPr lang="ru-RU" dirty="0"/>
                  </a:p>
                </c:rich>
              </c:tx>
              <c:showCatName val="1"/>
            </c:dLbl>
            <c:showCatName val="1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в рамках программ 93%</c:v>
                </c:pt>
                <c:pt idx="1">
                  <c:v>Непрограммные расходы 7%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</c:v>
                </c:pt>
                <c:pt idx="1">
                  <c:v>7</c:v>
                </c:pt>
              </c:numCache>
            </c:numRef>
          </c:val>
        </c:ser>
        <c:dLbls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8781779821457009"/>
          <c:y val="0.27264829786609934"/>
          <c:w val="0.61707848006686072"/>
          <c:h val="0.602762465429694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7812368767322713E-3"/>
                  <c:y val="-0.1499362183978349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 </a:t>
                    </a:r>
                    <a:r>
                      <a:rPr lang="ru-RU" dirty="0" smtClean="0"/>
                      <a:t>100,7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3.2101377372285543E-2"/>
                  <c:y val="-3.522861718026661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 </a:t>
                    </a:r>
                    <a:r>
                      <a:rPr lang="ru-RU" dirty="0" smtClean="0"/>
                      <a:t>3,7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21576017539455292"/>
                  <c:y val="1.392966122793130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 </a:t>
                    </a:r>
                    <a:r>
                      <a:rPr lang="ru-RU" dirty="0" smtClean="0"/>
                      <a:t>10,8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0.19146483319939669"/>
                  <c:y val="0.110749080318938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 </a:t>
                    </a:r>
                    <a:r>
                      <a:rPr lang="ru-RU" dirty="0" smtClean="0"/>
                      <a:t>55,7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0.11244279689507188"/>
                  <c:y val="0.1637026649126726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 </a:t>
                    </a:r>
                    <a:r>
                      <a:rPr lang="ru-RU" dirty="0" smtClean="0"/>
                      <a:t>7,9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0.12362628788737641"/>
                  <c:y val="0.2325982654111932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окружающей среды </a:t>
                    </a:r>
                    <a:r>
                      <a:rPr lang="ru-RU" dirty="0" smtClean="0"/>
                      <a:t>5,8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-0.22240688819239951"/>
                  <c:y val="4.817447728043672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 </a:t>
                    </a:r>
                    <a:r>
                      <a:rPr lang="ru-RU" dirty="0" smtClean="0"/>
                      <a:t>1064,7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7"/>
              <c:layout>
                <c:manualLayout>
                  <c:x val="-3.0082143911102095E-2"/>
                  <c:y val="0.2052671343482744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 </a:t>
                    </a:r>
                    <a:r>
                      <a:rPr lang="ru-RU" dirty="0" smtClean="0"/>
                      <a:t>191,9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8"/>
              <c:layout>
                <c:manualLayout>
                  <c:x val="-0.11118847066285605"/>
                  <c:y val="0.1017416213313361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Здравоохранение </a:t>
                    </a:r>
                    <a:r>
                      <a:rPr lang="ru-RU" dirty="0" smtClean="0"/>
                      <a:t>0,3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9"/>
              <c:layout>
                <c:manualLayout>
                  <c:x val="-0.13838045509140451"/>
                  <c:y val="1.23731043212787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 </a:t>
                    </a:r>
                    <a:r>
                      <a:rPr lang="ru-RU" dirty="0" smtClean="0"/>
                      <a:t>58,8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10"/>
              <c:layout>
                <c:manualLayout>
                  <c:x val="-0.14657155419419071"/>
                  <c:y val="-6.621365182014557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 </a:t>
                    </a:r>
                    <a:r>
                      <a:rPr lang="ru-RU" dirty="0" smtClean="0"/>
                      <a:t>39,9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11"/>
              <c:layout>
                <c:manualLayout>
                  <c:x val="-0.1428300316817197"/>
                  <c:y val="-0.1567869115338659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государственного и муниципального долга </a:t>
                    </a:r>
                    <a:r>
                      <a:rPr lang="ru-RU" dirty="0" smtClean="0"/>
                      <a:t>0,005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12"/>
              <c:layout>
                <c:manualLayout>
                  <c:x val="8.3061822724647738E-2"/>
                  <c:y val="-5.2537086218736907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/>
                      <a:t>Межбюджетные трансферты общего характера бюджетам бюджетной системы Российской Федерации </a:t>
                    </a:r>
                    <a:r>
                      <a:rPr lang="ru-RU" sz="1200" baseline="0" dirty="0" smtClean="0"/>
                      <a:t>139,2</a:t>
                    </a:r>
                    <a:endParaRPr lang="ru-RU" sz="1200" baseline="0" dirty="0"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 52.7</c:v>
                </c:pt>
                <c:pt idx="1">
                  <c:v>Национальная оборона 2.0</c:v>
                </c:pt>
                <c:pt idx="2">
                  <c:v>Национальная безопасность и правоохранительная деятельность 8.4</c:v>
                </c:pt>
                <c:pt idx="3">
                  <c:v>Национальная экономика 87.7</c:v>
                </c:pt>
                <c:pt idx="4">
                  <c:v>Жилищно-коммунальное хозяйство 101.2</c:v>
                </c:pt>
                <c:pt idx="5">
                  <c:v>Охрана окружающей среды 0.3</c:v>
                </c:pt>
                <c:pt idx="6">
                  <c:v>Образование 640.9</c:v>
                </c:pt>
                <c:pt idx="7">
                  <c:v>Культура, кинематография 105.7</c:v>
                </c:pt>
                <c:pt idx="8">
                  <c:v>Здравоохранение 0</c:v>
                </c:pt>
                <c:pt idx="9">
                  <c:v>Социальная политика 40.8</c:v>
                </c:pt>
                <c:pt idx="10">
                  <c:v>Физическая культура и спорт 17.6</c:v>
                </c:pt>
                <c:pt idx="11">
                  <c:v>Обслуживание государственного и муниципального долга 0</c:v>
                </c:pt>
                <c:pt idx="12">
                  <c:v>Межбюджетные трансферты общего характера бюджетам бюджетной системы Российской Федерации 86.1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100.7</c:v>
                </c:pt>
                <c:pt idx="1">
                  <c:v>3.7</c:v>
                </c:pt>
                <c:pt idx="2">
                  <c:v>10.8</c:v>
                </c:pt>
                <c:pt idx="3">
                  <c:v>55.7</c:v>
                </c:pt>
                <c:pt idx="4">
                  <c:v>7.9</c:v>
                </c:pt>
                <c:pt idx="5">
                  <c:v>5.8</c:v>
                </c:pt>
                <c:pt idx="6">
                  <c:v>1064.7</c:v>
                </c:pt>
                <c:pt idx="7">
                  <c:v>191.9</c:v>
                </c:pt>
                <c:pt idx="8">
                  <c:v>0.30000000000000016</c:v>
                </c:pt>
                <c:pt idx="9">
                  <c:v>58.8</c:v>
                </c:pt>
                <c:pt idx="10">
                  <c:v>39.9</c:v>
                </c:pt>
                <c:pt idx="11">
                  <c:v>5.0000000000000027E-3</c:v>
                </c:pt>
                <c:pt idx="12">
                  <c:v>139.19999999999999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8781779821457009"/>
          <c:y val="0.27264829786609934"/>
          <c:w val="0.61707848006686072"/>
          <c:h val="0.602762465429694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7812368767322713E-3"/>
                  <c:y val="-0.1499362183978350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 </a:t>
                    </a:r>
                    <a:r>
                      <a:rPr lang="ru-RU" dirty="0" smtClean="0"/>
                      <a:t>83,6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3.2101377372285557E-2"/>
                  <c:y val="-3.522861718026661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 </a:t>
                    </a:r>
                    <a:r>
                      <a:rPr lang="ru-RU" dirty="0" smtClean="0"/>
                      <a:t>4,1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21576017539455292"/>
                  <c:y val="1.392966122793130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 </a:t>
                    </a:r>
                    <a:r>
                      <a:rPr lang="ru-RU" dirty="0" smtClean="0"/>
                      <a:t>8,9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0.19146483319939675"/>
                  <c:y val="0.110749080318938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 </a:t>
                    </a:r>
                    <a:r>
                      <a:rPr lang="ru-RU" dirty="0" smtClean="0"/>
                      <a:t>47,1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0.11827153569827153"/>
                  <c:y val="0.1947473067692001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 </a:t>
                    </a:r>
                    <a:r>
                      <a:rPr lang="ru-RU" dirty="0" smtClean="0"/>
                      <a:t>5,2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0.1279978419897754"/>
                  <c:y val="0.3496126847165593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окружающей среды </a:t>
                    </a:r>
                    <a:r>
                      <a:rPr lang="ru-RU" dirty="0" smtClean="0"/>
                      <a:t>2,6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-0.20783504118440096"/>
                  <c:y val="1.712964738852697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 </a:t>
                    </a:r>
                    <a:r>
                      <a:rPr lang="ru-RU" dirty="0" smtClean="0"/>
                      <a:t>953,9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7"/>
              <c:layout>
                <c:manualLayout>
                  <c:x val="-3.0082143911102095E-2"/>
                  <c:y val="0.2052671343482745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 </a:t>
                    </a:r>
                    <a:r>
                      <a:rPr lang="ru-RU" dirty="0" smtClean="0"/>
                      <a:t>138,8</a:t>
                    </a:r>
                  </a:p>
                  <a:p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8"/>
              <c:layout>
                <c:manualLayout>
                  <c:x val="-0.11118847066285605"/>
                  <c:y val="0.101741621331336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Здравоохранение </a:t>
                    </a:r>
                    <a:r>
                      <a:rPr lang="ru-RU" dirty="0" smtClean="0"/>
                      <a:t>0,0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9"/>
              <c:layout>
                <c:manualLayout>
                  <c:x val="-0.13838045509140454"/>
                  <c:y val="1.23731043212787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 </a:t>
                    </a:r>
                    <a:r>
                      <a:rPr lang="ru-RU" dirty="0" smtClean="0"/>
                      <a:t>53,2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10"/>
              <c:layout>
                <c:manualLayout>
                  <c:x val="-0.14657155419419071"/>
                  <c:y val="-6.621365182014560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 </a:t>
                    </a:r>
                    <a:r>
                      <a:rPr lang="ru-RU" dirty="0" smtClean="0"/>
                      <a:t>19,5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11"/>
              <c:layout>
                <c:manualLayout>
                  <c:x val="-0.1428300316817197"/>
                  <c:y val="-0.156786911533866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государственного и муниципального долга 0
</a:t>
                    </a:r>
                  </a:p>
                </c:rich>
              </c:tx>
              <c:showCatName val="1"/>
              <c:showPercent val="1"/>
            </c:dLbl>
            <c:dLbl>
              <c:idx val="12"/>
              <c:layout>
                <c:manualLayout>
                  <c:x val="8.3061822724647766E-2"/>
                  <c:y val="-5.2537086218736921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/>
                      <a:t>Межбюджетные трансферты общего характера бюджетам бюджетной системы Российской Федерации </a:t>
                    </a:r>
                    <a:r>
                      <a:rPr lang="ru-RU" sz="1200" baseline="0" dirty="0" smtClean="0"/>
                      <a:t>97,3</a:t>
                    </a:r>
                    <a:endParaRPr lang="ru-RU" sz="1200" baseline="0" dirty="0"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 52.7</c:v>
                </c:pt>
                <c:pt idx="1">
                  <c:v>Национальная оборона 2.0</c:v>
                </c:pt>
                <c:pt idx="2">
                  <c:v>Национальная безопасность и правоохранительная деятельность 8.4</c:v>
                </c:pt>
                <c:pt idx="3">
                  <c:v>Национальная экономика 87.7</c:v>
                </c:pt>
                <c:pt idx="4">
                  <c:v>Жилищно-коммунальное хозяйство 101.2</c:v>
                </c:pt>
                <c:pt idx="5">
                  <c:v>Охрана окружающей среды 0.3</c:v>
                </c:pt>
                <c:pt idx="6">
                  <c:v>Образование 640.9</c:v>
                </c:pt>
                <c:pt idx="7">
                  <c:v>Культура, кинематография 105.7</c:v>
                </c:pt>
                <c:pt idx="8">
                  <c:v>Здравоохранение 0.3</c:v>
                </c:pt>
                <c:pt idx="9">
                  <c:v>Социальная политика 40.8</c:v>
                </c:pt>
                <c:pt idx="10">
                  <c:v>Физическая культура и спорт 17.6</c:v>
                </c:pt>
                <c:pt idx="11">
                  <c:v>Обслуживание государственного и муниципального долга 0</c:v>
                </c:pt>
                <c:pt idx="12">
                  <c:v>Межбюджетные трансферты общего характера бюджетам бюджетной системы Российской Федерации 86.1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83.7</c:v>
                </c:pt>
                <c:pt idx="1">
                  <c:v>4.0999999999999996</c:v>
                </c:pt>
                <c:pt idx="2">
                  <c:v>8.9</c:v>
                </c:pt>
                <c:pt idx="3">
                  <c:v>47.1</c:v>
                </c:pt>
                <c:pt idx="4">
                  <c:v>5.2</c:v>
                </c:pt>
                <c:pt idx="5">
                  <c:v>2.6</c:v>
                </c:pt>
                <c:pt idx="6">
                  <c:v>953.9</c:v>
                </c:pt>
                <c:pt idx="7">
                  <c:v>138.80000000000001</c:v>
                </c:pt>
                <c:pt idx="8">
                  <c:v>0</c:v>
                </c:pt>
                <c:pt idx="9">
                  <c:v>53.2</c:v>
                </c:pt>
                <c:pt idx="10">
                  <c:v>19.5</c:v>
                </c:pt>
                <c:pt idx="11">
                  <c:v>0</c:v>
                </c:pt>
                <c:pt idx="12">
                  <c:v>97.3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8781779821457009"/>
          <c:y val="0.27264829786609934"/>
          <c:w val="0.61707848006686072"/>
          <c:h val="0.602762465429694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7812368767322713E-3"/>
                  <c:y val="-0.1499362183978350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 </a:t>
                    </a:r>
                    <a:r>
                      <a:rPr lang="ru-RU" dirty="0" smtClean="0"/>
                      <a:t>83,1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3.2101377372285571E-2"/>
                  <c:y val="-3.522861718026661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 </a:t>
                    </a:r>
                    <a:r>
                      <a:rPr lang="ru-RU" dirty="0" smtClean="0"/>
                      <a:t>4,3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21576017539455292"/>
                  <c:y val="1.392966122793130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 </a:t>
                    </a:r>
                    <a:r>
                      <a:rPr lang="ru-RU" dirty="0" smtClean="0"/>
                      <a:t>8,9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0.19146483319939681"/>
                  <c:y val="0.110749080318938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 </a:t>
                    </a:r>
                    <a:r>
                      <a:rPr lang="ru-RU" dirty="0" smtClean="0"/>
                      <a:t>46,6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0.11827153569827153"/>
                  <c:y val="0.1947473067692002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 </a:t>
                    </a:r>
                    <a:r>
                      <a:rPr lang="ru-RU" dirty="0" smtClean="0"/>
                      <a:t>5,2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0.13674095019457441"/>
                  <c:y val="0.2803592528827704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окружающей среды </a:t>
                    </a:r>
                    <a:r>
                      <a:rPr lang="ru-RU" dirty="0" smtClean="0"/>
                      <a:t>2,6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-0.20200630238120137"/>
                  <c:y val="7.921893110157933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 </a:t>
                    </a:r>
                    <a:r>
                      <a:rPr lang="ru-RU" dirty="0" smtClean="0"/>
                      <a:t>951,3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7"/>
              <c:layout>
                <c:manualLayout>
                  <c:x val="-3.0082143911102095E-2"/>
                  <c:y val="0.2052671343482745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 </a:t>
                    </a:r>
                    <a:r>
                      <a:rPr lang="ru-RU" dirty="0" smtClean="0"/>
                      <a:t>134,4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8"/>
              <c:layout>
                <c:manualLayout>
                  <c:x val="-0.11118847066285605"/>
                  <c:y val="0.1017416213313362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Здравоохранение </a:t>
                    </a:r>
                    <a:r>
                      <a:rPr lang="ru-RU" dirty="0" smtClean="0"/>
                      <a:t>0,0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9"/>
              <c:layout>
                <c:manualLayout>
                  <c:x val="-0.13838045509140456"/>
                  <c:y val="1.23731043212787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 </a:t>
                    </a:r>
                    <a:r>
                      <a:rPr lang="ru-RU" dirty="0" smtClean="0"/>
                      <a:t>51,6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10"/>
              <c:layout>
                <c:manualLayout>
                  <c:x val="-0.14657155419419071"/>
                  <c:y val="-6.621365182014561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 </a:t>
                    </a:r>
                    <a:r>
                      <a:rPr lang="ru-RU" dirty="0" smtClean="0"/>
                      <a:t>18,9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11"/>
              <c:layout>
                <c:manualLayout>
                  <c:x val="-0.1428300316817197"/>
                  <c:y val="-0.1567869115338660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государственного и муниципального долга 0
</a:t>
                    </a:r>
                  </a:p>
                </c:rich>
              </c:tx>
              <c:showCatName val="1"/>
              <c:showPercent val="1"/>
            </c:dLbl>
            <c:dLbl>
              <c:idx val="12"/>
              <c:layout>
                <c:manualLayout>
                  <c:x val="8.306182272464778E-2"/>
                  <c:y val="-5.2537086218736935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/>
                      <a:t>Межбюджетные трансферты общего характера бюджетам бюджетной системы Российской Федерации </a:t>
                    </a:r>
                    <a:r>
                      <a:rPr lang="ru-RU" sz="1200" baseline="0" dirty="0" smtClean="0"/>
                      <a:t>94,7</a:t>
                    </a:r>
                    <a:endParaRPr lang="ru-RU" sz="1200" baseline="0" dirty="0"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 66,8</c:v>
                </c:pt>
                <c:pt idx="1">
                  <c:v>Национальная оборона 3,8</c:v>
                </c:pt>
                <c:pt idx="2">
                  <c:v>Национальная безопасность и правоохранительная деятельность 4,8</c:v>
                </c:pt>
                <c:pt idx="3">
                  <c:v>Национальная экономика 28</c:v>
                </c:pt>
                <c:pt idx="4">
                  <c:v>Жилищно-коммунальное хозяйство 18</c:v>
                </c:pt>
                <c:pt idx="5">
                  <c:v>Охрана окружающей среды 0.3</c:v>
                </c:pt>
                <c:pt idx="6">
                  <c:v>Образование 800,4</c:v>
                </c:pt>
                <c:pt idx="7">
                  <c:v>Культура, кинематография 123,8</c:v>
                </c:pt>
                <c:pt idx="8">
                  <c:v>Здравоохранение 0</c:v>
                </c:pt>
                <c:pt idx="9">
                  <c:v>Социальная политика 46,1</c:v>
                </c:pt>
                <c:pt idx="10">
                  <c:v>Физическая культура и спорт 16,1</c:v>
                </c:pt>
                <c:pt idx="11">
                  <c:v>Обслуживание государственного и муниципального долга 0</c:v>
                </c:pt>
                <c:pt idx="12">
                  <c:v>Межбюджетные трансферты общего характера бюджетам бюджетной системы Российской Федерации 99,4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83.1</c:v>
                </c:pt>
                <c:pt idx="1">
                  <c:v>4.3</c:v>
                </c:pt>
                <c:pt idx="2">
                  <c:v>8.9</c:v>
                </c:pt>
                <c:pt idx="3">
                  <c:v>46.6</c:v>
                </c:pt>
                <c:pt idx="4">
                  <c:v>5.2</c:v>
                </c:pt>
                <c:pt idx="5">
                  <c:v>2.6</c:v>
                </c:pt>
                <c:pt idx="6">
                  <c:v>951.3</c:v>
                </c:pt>
                <c:pt idx="7">
                  <c:v>134.4</c:v>
                </c:pt>
                <c:pt idx="8">
                  <c:v>0</c:v>
                </c:pt>
                <c:pt idx="9">
                  <c:v>51.6</c:v>
                </c:pt>
                <c:pt idx="10">
                  <c:v>19.899999999999999</c:v>
                </c:pt>
                <c:pt idx="11">
                  <c:v>0</c:v>
                </c:pt>
                <c:pt idx="12">
                  <c:v>94.7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Расходы в рамках программ 96,5%</c:v>
                </c:pt>
                <c:pt idx="1">
                  <c:v>Непрограммные расходы 3,5%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96.5</c:v>
                </c:pt>
                <c:pt idx="1">
                  <c:v>3.5</c:v>
                </c:pt>
              </c:numCache>
            </c:numRef>
          </c:val>
        </c:ser>
      </c:pie3DChart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Расходы в рамках программ 98,1%</c:v>
                </c:pt>
                <c:pt idx="1">
                  <c:v>Непрограммные расходы 0,6%</c:v>
                </c:pt>
                <c:pt idx="2">
                  <c:v>Условно утвержденные расходы 1.3%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98.1</c:v>
                </c:pt>
                <c:pt idx="1">
                  <c:v>0.60000000000000053</c:v>
                </c:pt>
                <c:pt idx="2">
                  <c:v>1.3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Расходы в рамках программ 96.8%</c:v>
                </c:pt>
                <c:pt idx="1">
                  <c:v>Непрограммные расходы 0,7%</c:v>
                </c:pt>
                <c:pt idx="2">
                  <c:v>Условно утвержденные расходы 2.5%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96.8</c:v>
                </c:pt>
                <c:pt idx="1">
                  <c:v>0.70000000000000051</c:v>
                </c:pt>
                <c:pt idx="2">
                  <c:v>2.5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6.7965078196454906E-2"/>
                  <c:y val="-4.44894038359282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5,2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4.4571909896323494E-2"/>
                  <c:y val="-2.27778931940206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191,9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1.2776495320799472E-3"/>
                  <c:y val="-7.66343098818116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247,7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6.8923604563536522E-2"/>
                  <c:y val="-8.61576111506067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154,3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-6.2972712395352237E-2"/>
                  <c:y val="-0.122290921358337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1030,5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Районный Совет депутатов </c:v>
                </c:pt>
                <c:pt idx="1">
                  <c:v>Отдел культуры</c:v>
                </c:pt>
                <c:pt idx="2">
                  <c:v>Администрация района</c:v>
                </c:pt>
                <c:pt idx="3">
                  <c:v>Финансовое управление</c:v>
                </c:pt>
                <c:pt idx="4">
                  <c:v>Управление образования</c:v>
                </c:pt>
                <c:pt idx="5">
                  <c:v>Контрольно-Счетный орган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5.2</c:v>
                </c:pt>
                <c:pt idx="1">
                  <c:v>191.9</c:v>
                </c:pt>
                <c:pt idx="2">
                  <c:v>247.7</c:v>
                </c:pt>
                <c:pt idx="3">
                  <c:v>154.30000000000001</c:v>
                </c:pt>
                <c:pt idx="4">
                  <c:v>1030.5</c:v>
                </c:pt>
                <c:pt idx="5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12482175493330819"/>
          <c:y val="2.0248117391660686E-2"/>
          <c:w val="0.75035649013338923"/>
          <c:h val="0.1979188863116134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7.6780443493855502E-2"/>
                  <c:y val="-2.02839493701768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5,9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4.4571909896323494E-2"/>
                  <c:y val="-2.27778931940206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204,5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1.9146233027818955E-4"/>
                  <c:y val="-9.35782614247785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217,4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6.8923604563536522E-2"/>
                  <c:y val="-8.61576111506067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164,1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-6.2972712395352237E-2"/>
                  <c:y val="-0.1222909213583377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1085,1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2,4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Районный Совет депутатов</c:v>
                </c:pt>
                <c:pt idx="1">
                  <c:v>Отдел культуры</c:v>
                </c:pt>
                <c:pt idx="2">
                  <c:v>Администрация района</c:v>
                </c:pt>
                <c:pt idx="3">
                  <c:v>Финансовое управление</c:v>
                </c:pt>
                <c:pt idx="4">
                  <c:v>Управление образования</c:v>
                </c:pt>
                <c:pt idx="5">
                  <c:v>Контрольно-Счетный орган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5.9</c:v>
                </c:pt>
                <c:pt idx="1">
                  <c:v>204.5</c:v>
                </c:pt>
                <c:pt idx="2">
                  <c:v>217.4</c:v>
                </c:pt>
                <c:pt idx="3">
                  <c:v>164.1</c:v>
                </c:pt>
                <c:pt idx="4">
                  <c:v>1085.0999999999999</c:v>
                </c:pt>
                <c:pt idx="5">
                  <c:v>2.4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1248217549333082"/>
          <c:y val="2.0248117391660686E-2"/>
          <c:w val="0.74154112483598444"/>
          <c:h val="0.1979188863116134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8661401818926918E-2"/>
          <c:y val="0.29071132195223298"/>
          <c:w val="0.84267719636214666"/>
          <c:h val="0.635860758456251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6.7965078196454906E-2"/>
                  <c:y val="-4.44894038359283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5,3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4.4571909896323494E-2"/>
                  <c:y val="-2.27778931940206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151,5</a:t>
                    </a:r>
                  </a:p>
                </c:rich>
              </c:tx>
              <c:showPercent val="1"/>
            </c:dLbl>
            <c:dLbl>
              <c:idx val="2"/>
              <c:layout>
                <c:manualLayout>
                  <c:x val="-1.2776495320799472E-3"/>
                  <c:y val="-7.66343098818116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160,1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6.8923604563536522E-2"/>
                  <c:y val="-8.61576111506067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119,5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-6.2972712395352237E-2"/>
                  <c:y val="-0.1222909213583377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976,0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Районный Совет депутатов</c:v>
                </c:pt>
                <c:pt idx="1">
                  <c:v>Отдел культуры</c:v>
                </c:pt>
                <c:pt idx="2">
                  <c:v>Администрация района</c:v>
                </c:pt>
                <c:pt idx="3">
                  <c:v>Финансовое управление</c:v>
                </c:pt>
                <c:pt idx="4">
                  <c:v>Управление образования</c:v>
                </c:pt>
                <c:pt idx="5">
                  <c:v>Контрольно-Счетный орган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5.3</c:v>
                </c:pt>
                <c:pt idx="1">
                  <c:v>151.5</c:v>
                </c:pt>
                <c:pt idx="2">
                  <c:v>160.1</c:v>
                </c:pt>
                <c:pt idx="3">
                  <c:v>164.1</c:v>
                </c:pt>
                <c:pt idx="4">
                  <c:v>976</c:v>
                </c:pt>
                <c:pt idx="5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12482175493330822"/>
          <c:y val="2.0248117391660686E-2"/>
          <c:w val="0.74154112483598444"/>
          <c:h val="0.197918886311613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7.3841988394721975E-2"/>
                  <c:y val="-3.23867719008674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5,3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4.4571909896323494E-2"/>
                  <c:y val="-2.27778931940206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146,7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1.2776495320799472E-3"/>
                  <c:y val="-7.66343098818116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158,0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6.8923604563536522E-2"/>
                  <c:y val="-8.61576111506067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116,7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-6.2972712395352237E-2"/>
                  <c:y val="-0.1222909213583377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973,0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Районный Совет депутатов</c:v>
                </c:pt>
                <c:pt idx="1">
                  <c:v>Отдел культуры</c:v>
                </c:pt>
                <c:pt idx="2">
                  <c:v>Администрация района</c:v>
                </c:pt>
                <c:pt idx="3">
                  <c:v>Финансовое управление</c:v>
                </c:pt>
                <c:pt idx="4">
                  <c:v>Управление образования</c:v>
                </c:pt>
                <c:pt idx="5">
                  <c:v>Контрольно-Счетный орган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5.3</c:v>
                </c:pt>
                <c:pt idx="1">
                  <c:v>146.69999999999999</c:v>
                </c:pt>
                <c:pt idx="2">
                  <c:v>158</c:v>
                </c:pt>
                <c:pt idx="3">
                  <c:v>116.7</c:v>
                </c:pt>
                <c:pt idx="4">
                  <c:v>973</c:v>
                </c:pt>
                <c:pt idx="5" formatCode="0.0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12482175493330823"/>
          <c:y val="2.0248117391660686E-2"/>
          <c:w val="0.74154112483598444"/>
          <c:h val="0.1979188863116135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936465370177694"/>
          <c:y val="0.26070805099820465"/>
          <c:w val="0.61707848006686072"/>
          <c:h val="0.602762465429694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7812368767322713E-3"/>
                  <c:y val="-0.1499362183978350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 </a:t>
                    </a:r>
                    <a:r>
                      <a:rPr lang="ru-RU" dirty="0" smtClean="0"/>
                      <a:t>81,9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3.2101377372285557E-2"/>
                  <c:y val="-3.522861718026661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 </a:t>
                    </a:r>
                    <a:r>
                      <a:rPr lang="ru-RU" dirty="0" smtClean="0"/>
                      <a:t>3,1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21576017539455292"/>
                  <c:y val="1.392966122793130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 </a:t>
                    </a:r>
                    <a:r>
                      <a:rPr lang="ru-RU" dirty="0" smtClean="0"/>
                      <a:t>9,9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0.19146483319939675"/>
                  <c:y val="0.110749080318938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 </a:t>
                    </a:r>
                    <a:r>
                      <a:rPr lang="ru-RU" dirty="0" smtClean="0"/>
                      <a:t>38,9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9.9328134587873748E-2"/>
                  <c:y val="0.1828070599013044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 </a:t>
                    </a:r>
                    <a:r>
                      <a:rPr lang="ru-RU" dirty="0" smtClean="0"/>
                      <a:t>84,4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0.11196881028097715"/>
                  <c:y val="0.3472246353429833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окружающей среды </a:t>
                    </a:r>
                    <a:r>
                      <a:rPr lang="ru-RU" dirty="0" smtClean="0"/>
                      <a:t>3,7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-0.39872623698917736"/>
                  <c:y val="5.295057602759457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 </a:t>
                    </a:r>
                    <a:r>
                      <a:rPr lang="ru-RU" dirty="0" smtClean="0"/>
                      <a:t> 1022,1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7"/>
              <c:layout>
                <c:manualLayout>
                  <c:x val="-3.0082143911102095E-2"/>
                  <c:y val="0.2052671343482745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 </a:t>
                    </a:r>
                    <a:r>
                      <a:rPr lang="ru-RU" dirty="0" smtClean="0"/>
                      <a:t>179,7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8"/>
              <c:layout>
                <c:manualLayout>
                  <c:x val="-0.11118847066285605"/>
                  <c:y val="0.101741621331336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Здравоохранение 0.3
</a:t>
                    </a:r>
                  </a:p>
                </c:rich>
              </c:tx>
              <c:showCatName val="1"/>
              <c:showPercent val="1"/>
            </c:dLbl>
            <c:dLbl>
              <c:idx val="9"/>
              <c:layout>
                <c:manualLayout>
                  <c:x val="-0.13838045509140454"/>
                  <c:y val="1.23731043212787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 </a:t>
                    </a:r>
                    <a:r>
                      <a:rPr lang="ru-RU" dirty="0" smtClean="0"/>
                      <a:t>46,1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10"/>
              <c:layout>
                <c:manualLayout>
                  <c:x val="-0.14657155419419071"/>
                  <c:y val="-6.621365182014560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 </a:t>
                    </a:r>
                    <a:r>
                      <a:rPr lang="ru-RU" dirty="0" smtClean="0"/>
                      <a:t>30,3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11"/>
              <c:layout>
                <c:manualLayout>
                  <c:x val="-0.1428300316817197"/>
                  <c:y val="-0.156786911533866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государственного и муниципального долга </a:t>
                    </a:r>
                    <a:r>
                      <a:rPr lang="ru-RU" dirty="0" smtClean="0"/>
                      <a:t>0,005</a:t>
                    </a:r>
                    <a:r>
                      <a:rPr lang="ru-RU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12"/>
              <c:layout>
                <c:manualLayout>
                  <c:x val="8.3061822724647766E-2"/>
                  <c:y val="7.1641481207367673E-3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/>
                      <a:t>Межбюджетные трансферты общего характера бюджетам бюджетной системы Российской Федерации </a:t>
                    </a:r>
                    <a:r>
                      <a:rPr lang="ru-RU" sz="1200" baseline="0" dirty="0" smtClean="0"/>
                      <a:t>131,1</a:t>
                    </a:r>
                    <a:r>
                      <a:rPr lang="ru-RU" sz="1200" baseline="0" dirty="0"/>
                      <a:t>
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 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 </c:v>
                </c:pt>
                <c:pt idx="4">
                  <c:v>Жилищно-коммунальное хозяйство </c:v>
                </c:pt>
                <c:pt idx="5">
                  <c:v>Охрана окружающей среды </c:v>
                </c:pt>
                <c:pt idx="6">
                  <c:v>Образование </c:v>
                </c:pt>
                <c:pt idx="7">
                  <c:v>Культура, кинематография </c:v>
                </c:pt>
                <c:pt idx="8">
                  <c:v>Здравоохранение </c:v>
                </c:pt>
                <c:pt idx="9">
                  <c:v>Социальная политика </c:v>
                </c:pt>
                <c:pt idx="10">
                  <c:v>Физическая культура и спорт </c:v>
                </c:pt>
                <c:pt idx="11">
                  <c:v>Обслуживание государственного и муниципального долга 0</c:v>
                </c:pt>
                <c:pt idx="12">
                  <c:v>Межбюджетные трансферты общего характера бюджетам бюджетной системы Российской Федерации 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81.900000000000006</c:v>
                </c:pt>
                <c:pt idx="1">
                  <c:v>3.1</c:v>
                </c:pt>
                <c:pt idx="2">
                  <c:v>9.9</c:v>
                </c:pt>
                <c:pt idx="3">
                  <c:v>38.9</c:v>
                </c:pt>
                <c:pt idx="4">
                  <c:v>84.4</c:v>
                </c:pt>
                <c:pt idx="5">
                  <c:v>3.7</c:v>
                </c:pt>
                <c:pt idx="6">
                  <c:v>1022.1</c:v>
                </c:pt>
                <c:pt idx="7">
                  <c:v>179.7</c:v>
                </c:pt>
                <c:pt idx="8">
                  <c:v>0.30000000000000016</c:v>
                </c:pt>
                <c:pt idx="9">
                  <c:v>46.1</c:v>
                </c:pt>
                <c:pt idx="10">
                  <c:v>30.3</c:v>
                </c:pt>
                <c:pt idx="11">
                  <c:v>0.05</c:v>
                </c:pt>
                <c:pt idx="12">
                  <c:v>131.1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6788"/>
          </a:xfrm>
          <a:prstGeom prst="rect">
            <a:avLst/>
          </a:prstGeom>
        </p:spPr>
        <p:txBody>
          <a:bodyPr vert="horz" lIns="90769" tIns="45384" rIns="90769" bIns="4538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0997" y="0"/>
            <a:ext cx="4276778" cy="336788"/>
          </a:xfrm>
          <a:prstGeom prst="rect">
            <a:avLst/>
          </a:prstGeom>
        </p:spPr>
        <p:txBody>
          <a:bodyPr vert="horz" lIns="90769" tIns="45384" rIns="90769" bIns="45384" rtlCol="0"/>
          <a:lstStyle>
            <a:lvl1pPr algn="r">
              <a:defRPr sz="1200"/>
            </a:lvl1pPr>
          </a:lstStyle>
          <a:p>
            <a:fld id="{6FFC4A19-F642-4E8C-9FD3-EA05709F8F58}" type="datetimeFigureOut">
              <a:rPr lang="ru-RU" smtClean="0"/>
              <a:pPr/>
              <a:t>24.03.2025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4825"/>
            <a:ext cx="3367088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9" tIns="45384" rIns="90769" bIns="4538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949" y="3199487"/>
            <a:ext cx="7895590" cy="3031094"/>
          </a:xfrm>
          <a:prstGeom prst="rect">
            <a:avLst/>
          </a:prstGeom>
        </p:spPr>
        <p:txBody>
          <a:bodyPr vert="horz" lIns="90769" tIns="45384" rIns="90769" bIns="4538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416"/>
            <a:ext cx="4276778" cy="336788"/>
          </a:xfrm>
          <a:prstGeom prst="rect">
            <a:avLst/>
          </a:prstGeom>
        </p:spPr>
        <p:txBody>
          <a:bodyPr vert="horz" lIns="90769" tIns="45384" rIns="90769" bIns="4538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0997" y="6397416"/>
            <a:ext cx="4276778" cy="336788"/>
          </a:xfrm>
          <a:prstGeom prst="rect">
            <a:avLst/>
          </a:prstGeom>
        </p:spPr>
        <p:txBody>
          <a:bodyPr vert="horz" lIns="90769" tIns="45384" rIns="90769" bIns="45384" rtlCol="0" anchor="b"/>
          <a:lstStyle>
            <a:lvl1pPr algn="r">
              <a:defRPr sz="1200"/>
            </a:lvl1pPr>
          </a:lstStyle>
          <a:p>
            <a:fld id="{E41DE28B-4A22-47B7-B7D6-7352DEC7AF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479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4AA36-1840-4CC8-AFCC-5CCD60838E68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5963" y="504825"/>
            <a:ext cx="3368675" cy="25273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663913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4AA36-1840-4CC8-AFCC-5CCD60838E68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5963" y="504825"/>
            <a:ext cx="3368675" cy="25273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577083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4AA36-1840-4CC8-AFCC-5CCD60838E68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5963" y="504825"/>
            <a:ext cx="3368675" cy="25273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577083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4AA36-1840-4CC8-AFCC-5CCD60838E68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5963" y="504825"/>
            <a:ext cx="3368675" cy="25273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577083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4AA36-1840-4CC8-AFCC-5CCD60838E68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5963" y="504825"/>
            <a:ext cx="3368675" cy="25273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577083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E28B-4A22-47B7-B7D6-7352DEC7AF95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FFFB3A-DDD8-4B0B-92FB-70028BD0614A}" type="slidenum">
              <a:rPr lang="en-US"/>
              <a:pPr/>
              <a:t>44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904113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4AA36-1840-4CC8-AFCC-5CCD60838E68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5963" y="504825"/>
            <a:ext cx="3368675" cy="25273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663913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4AA36-1840-4CC8-AFCC-5CCD60838E68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5963" y="504825"/>
            <a:ext cx="3368675" cy="25273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663913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4AA36-1840-4CC8-AFCC-5CCD60838E68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5963" y="504825"/>
            <a:ext cx="3368675" cy="25273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663913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6FA80A-10DA-4BCA-B4C5-EC0F446E5D6E}" type="slidenum">
              <a:rPr lang="ru-RU" smtClean="0">
                <a:latin typeface="Arial" pitchFamily="34" charset="0"/>
              </a:rPr>
              <a:pPr/>
              <a:t>17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r>
              <a:rPr lang="ru-RU" smtClean="0">
                <a:latin typeface="Arial" pitchFamily="34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4384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4AA36-1840-4CC8-AFCC-5CCD60838E68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5963" y="504825"/>
            <a:ext cx="3368675" cy="25273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4212511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4AA36-1840-4CC8-AFCC-5CCD60838E68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5963" y="504825"/>
            <a:ext cx="3368675" cy="25273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4212511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4AA36-1840-4CC8-AFCC-5CCD60838E68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5963" y="504825"/>
            <a:ext cx="3368675" cy="25273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4212511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4AA36-1840-4CC8-AFCC-5CCD60838E68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5963" y="504825"/>
            <a:ext cx="3368675" cy="25273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421251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62116" y="1918719"/>
            <a:ext cx="3230245" cy="3509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53138" y="1775480"/>
            <a:ext cx="2034540" cy="3653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1A941-9C20-4A7A-9597-26403E6E88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6F078-3D1E-4111-BBCB-F14BFE5251AB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1F4CC-45A0-45F9-8D8A-C6EA67D95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8675" y="388492"/>
            <a:ext cx="7886649" cy="1762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9894" y="2259252"/>
            <a:ext cx="8124210" cy="3244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3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5252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3300"/>
                </a:solidFill>
                <a:effectLst/>
              </a:rPr>
              <a:t/>
            </a:r>
            <a:br>
              <a:rPr lang="ru-RU" sz="2800" b="1" dirty="0" smtClean="0">
                <a:solidFill>
                  <a:srgbClr val="003300"/>
                </a:solidFill>
                <a:effectLst/>
              </a:rPr>
            </a:br>
            <a:endParaRPr lang="ru-RU" sz="2800" b="1" dirty="0" smtClean="0">
              <a:solidFill>
                <a:srgbClr val="003300"/>
              </a:solidFill>
              <a:effectLst/>
            </a:endParaRPr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6631"/>
            <a:ext cx="8713788" cy="675718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1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                  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1602AA"/>
                </a:solidFill>
              </a:rPr>
              <a:t>                            </a:t>
            </a:r>
            <a:r>
              <a:rPr lang="ru-RU" sz="2000" dirty="0" smtClean="0">
                <a:solidFill>
                  <a:schemeClr val="tx1"/>
                </a:solidFill>
              </a:rPr>
              <a:t>Уважаемые жители Ермаковского района !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800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800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800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800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800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800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«Для вас разработан Путеводитель по бюджету, где в доступной   форме объясняется, как формируется главный финансовый документ района. Чтобы  разобраться во всех цифрах непосвященному в бюджетный процесс человеку, достаточно открыть Путеводитель по бюджету, который  наглядно покажет, источники формирования доходной части бюджета района, а так же направления расходования бюджетных средств. Граждане – как налогоплательщики и как потребители общественных благ – должны быть уверены в том, что передаваемые ими в распоряжение государства средства используются эффективно, приносят конкретные результаты как для общества в целом, так и для каждой семьи, для каждого человека. Мы постарались в доступной и понятной для граждан форме показать понятия и основные параметры бюджета Ермаковского района.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Надеемся, что представление бюджета и бюджетного процесса района в понятной для жителей форме повысит уровень общественного участия граждан в бюджетном процессе Ермаковского района.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С уважением,  г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лава Ермаковского района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               М.А. Виговский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" name="object 29"/>
          <p:cNvSpPr/>
          <p:nvPr/>
        </p:nvSpPr>
        <p:spPr>
          <a:xfrm>
            <a:off x="1144524" y="428604"/>
            <a:ext cx="1158239" cy="1406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6869" name="Picture 5" descr="http://adminerm.ru/files/image/structure/vigovski1-300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3256"/>
            <a:ext cx="1979799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3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3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3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3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3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9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9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39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39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97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97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397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97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397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397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397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397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397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397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397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397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397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397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397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397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714" grpId="0" autoUpdateAnimBg="0"/>
      <p:bldP spid="1139715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15553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Доходы районного бюджета МО «</a:t>
            </a:r>
            <a:r>
              <a:rPr lang="ru-RU" sz="2400" dirty="0" err="1" smtClean="0">
                <a:solidFill>
                  <a:schemeClr val="tx1"/>
                </a:solidFill>
              </a:rPr>
              <a:t>Ермаковский</a:t>
            </a:r>
            <a:r>
              <a:rPr lang="ru-RU" sz="2400" dirty="0" smtClean="0">
                <a:solidFill>
                  <a:schemeClr val="tx1"/>
                </a:solidFill>
              </a:rPr>
              <a:t> район»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(тыс. руб.)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428596" y="1000108"/>
          <a:ext cx="8229600" cy="5365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688"/>
                <a:gridCol w="1440160"/>
                <a:gridCol w="1368152"/>
                <a:gridCol w="1224136"/>
                <a:gridCol w="1090464"/>
              </a:tblGrid>
              <a:tr h="3483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Наименование доходов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2024факт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902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прибыль организаций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109,9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41,9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44,4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46,7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902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79 730,8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92 270,1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96 053,7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99 895,8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902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совокупный доход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28 137,2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28 374,0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29 400,7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30 602,4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6156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</a:t>
                      </a:r>
                      <a:r>
                        <a:rPr lang="ru-RU" sz="1200" baseline="0" dirty="0" smtClean="0"/>
                        <a:t> по продаже товаров (продукции), произведенных на территории РФ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260,5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253,9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264,1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274,6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9671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имущества, находящегося в государственной и муниципальной  собственности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10 526,8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12 357,1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14 003,0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15 577,5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902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5 314,1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3725,8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3901,6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4079,9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902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Прочие доходы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8 331,2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1 997,2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2 076,3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2 149,3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9350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Безвозмездные</a:t>
                      </a:r>
                      <a:r>
                        <a:rPr lang="ru-RU" sz="1200" baseline="0" dirty="0" smtClean="0"/>
                        <a:t> поступления из краевого бюджета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1 478 085,7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1 499 252,2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1 264 453,8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1 263 410,1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9350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Межбюджетные трансферты от поселений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27 300,2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27 342,5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21 199,4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20 103,3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01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Прочие безвозмездные поступления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01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возврата остатков прошлых лет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8,0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01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Возврат</a:t>
                      </a:r>
                      <a:r>
                        <a:rPr lang="ru-RU" sz="1200" baseline="0" dirty="0" smtClean="0"/>
                        <a:t> остатков прошлых лет</a:t>
                      </a:r>
                      <a:endParaRPr lang="ru-RU" sz="1200" dirty="0" smtClean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- 4 041,3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-1735,3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01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Всего: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1 633 763,1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1 663 879,4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1 431 397,0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1 436 139,6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969496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Динамика распределения расходов районного бюджета по муниципальным программам на 2024-2027 годы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44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744"/>
                <a:gridCol w="1080120"/>
                <a:gridCol w="1224136"/>
                <a:gridCol w="1152128"/>
                <a:gridCol w="1162472"/>
              </a:tblGrid>
              <a:tr h="69708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 МП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2024 год факт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2025 год план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2026 год план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2027год план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1637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Развитие транспортной системы Ермаковского района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27 030,9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29 799,2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23 466,4</a:t>
                      </a:r>
                    </a:p>
                    <a:p>
                      <a:pPr algn="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23 476,9</a:t>
                      </a:r>
                    </a:p>
                    <a:p>
                      <a:pPr algn="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6485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Развитие сельского хозяйства Ермаковского района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5 800,1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6 662,6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5 686,0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5 686,0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33341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Управление муниципальным имуществом и земельными ресурсами Ермаковского района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700,9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2 533,8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725,8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725,8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68229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Создание условий для строительства социально значимых объектов, а так же обеспечения доступным жильём граждан Ермаковского района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32 783,0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8 094,4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4 317,6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3 712,6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5309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Содействие развитию местного самоуправления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3695,6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3 436,5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5 000,0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5 000,0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8149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Развитие архивного дела в Ермаковском районе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3 323,6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3 760,2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2 416,0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2 416,0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3389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Управление муниципальными финансами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126 973,9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141 443,1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106 513,4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103 603,5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97916">
                <a:tc>
                  <a:txBody>
                    <a:bodyPr/>
                    <a:lstStyle/>
                    <a:p>
                      <a:pPr algn="l" defTabSz="9128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buFont typeface="Wingdings" pitchFamily="2" charset="2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Обращение с твердыми бытовыми отходами на территории Ермаковского района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4 904,7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5 140,8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2 071,5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2 071,5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969496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Динамика распределения расходов районного бюджета по муниципальным программам на 2024-2027 годы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467544" y="1052736"/>
          <a:ext cx="8229600" cy="5559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744"/>
                <a:gridCol w="1080120"/>
                <a:gridCol w="1224136"/>
                <a:gridCol w="1152128"/>
                <a:gridCol w="11624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 МП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2024 год факт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2025 год план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2026 год план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2027 год план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462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Развитие образования Ермаковского района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1 032 700,0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1 088 223,4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982 985,7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979872,1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6896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Развитие культуры Ермаковского района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195 523,5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209 012,3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151 402,3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146 625,4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defTabSz="9128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buFont typeface="Wingdings" pitchFamily="2" charset="2"/>
                        <a:buNone/>
                      </a:pPr>
                      <a:r>
                        <a:rPr lang="ru-RU" sz="1200" dirty="0" smtClean="0"/>
                        <a:t>Защита прав потребителей в Ермаковском районе</a:t>
                      </a:r>
                      <a:endParaRPr lang="ru-RU" sz="1200" dirty="0">
                        <a:latin typeface="Tahoma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7,2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23,2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5,7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5,7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9190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Развитие физической культуры, спорта Ермаковского района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30 130,8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38 964,0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19 518,6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18 888,7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0872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Молодежь Ермаковского района в </a:t>
                      </a:r>
                      <a:r>
                        <a:rPr lang="en-US" sz="1200" dirty="0" smtClean="0"/>
                        <a:t>XXI</a:t>
                      </a:r>
                      <a:r>
                        <a:rPr lang="ru-RU" sz="1200" dirty="0" smtClean="0"/>
                        <a:t> веке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10 311,9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11 704,3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7 891,4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7 265,9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Реформирование и модернизация ЖКХ и повышение энергетической эффективности Ермаковского района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29 949,3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23 711,7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21 837,8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21 837,8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Обеспечение безопасности жизнедеятельности населения территории Ермаковского района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6 628,0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7 721,6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5 744,9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5 744,9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2813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5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Развитие электронного муниципалитета в Ермаковском районе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75,0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150,0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120,0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120,0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2813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5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Поддержка и развитие малого и среднего предпринимательства в Ермаковском районе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6 181 ,6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328,1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180,0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180,0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2813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5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Профилактика преступлений и иных правонарушений на территории муниципального образования  Ермаковский район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55,0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55,0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55,0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55,0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2813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5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Всего: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1 516 775,0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1 580 764,2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1 339 938,1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1 327 287,8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Text Box 2"/>
          <p:cNvSpPr txBox="1">
            <a:spLocks noChangeArrowheads="1"/>
          </p:cNvSpPr>
          <p:nvPr/>
        </p:nvSpPr>
        <p:spPr bwMode="auto">
          <a:xfrm>
            <a:off x="323850" y="0"/>
            <a:ext cx="8208963" cy="925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79984" tIns="0" rIns="0" bIns="0" anchor="ctr"/>
          <a:lstStyle/>
          <a:p>
            <a:pPr defTabSz="912813"/>
            <a:endParaRPr lang="ru-RU" sz="2300" dirty="0" smtClean="0">
              <a:solidFill>
                <a:srgbClr val="040503"/>
              </a:solidFill>
            </a:endParaRPr>
          </a:p>
          <a:p>
            <a:pPr algn="ctr" defTabSz="912813"/>
            <a:r>
              <a:rPr lang="ru-RU" sz="2300" dirty="0" smtClean="0">
                <a:solidFill>
                  <a:srgbClr val="040503"/>
                </a:solidFill>
              </a:rPr>
              <a:t>Соотношение программных и </a:t>
            </a:r>
            <a:r>
              <a:rPr lang="ru-RU" sz="2300" dirty="0" err="1" smtClean="0">
                <a:solidFill>
                  <a:srgbClr val="040503"/>
                </a:solidFill>
              </a:rPr>
              <a:t>непрограммных</a:t>
            </a:r>
            <a:r>
              <a:rPr lang="ru-RU" sz="2300" dirty="0" smtClean="0">
                <a:solidFill>
                  <a:srgbClr val="040503"/>
                </a:solidFill>
              </a:rPr>
              <a:t> расходов </a:t>
            </a:r>
            <a:r>
              <a:rPr lang="ru-RU" sz="2300" dirty="0">
                <a:solidFill>
                  <a:srgbClr val="040503"/>
                </a:solidFill>
              </a:rPr>
              <a:t>районного бюджета   </a:t>
            </a:r>
            <a:r>
              <a:rPr lang="ru-RU" sz="2300" dirty="0" smtClean="0">
                <a:solidFill>
                  <a:srgbClr val="040503"/>
                </a:solidFill>
              </a:rPr>
              <a:t>за 2024  </a:t>
            </a:r>
            <a:r>
              <a:rPr lang="ru-RU" sz="2300" dirty="0">
                <a:solidFill>
                  <a:srgbClr val="040503"/>
                </a:solidFill>
              </a:rPr>
              <a:t>год</a:t>
            </a:r>
          </a:p>
        </p:txBody>
      </p:sp>
      <p:sp>
        <p:nvSpPr>
          <p:cNvPr id="1029" name="Line 3"/>
          <p:cNvSpPr>
            <a:spLocks noChangeShapeType="1"/>
          </p:cNvSpPr>
          <p:nvPr/>
        </p:nvSpPr>
        <p:spPr bwMode="auto">
          <a:xfrm>
            <a:off x="530225" y="1285860"/>
            <a:ext cx="86137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620" name="Rectangle 4"/>
          <p:cNvSpPr>
            <a:spLocks noChangeArrowheads="1"/>
          </p:cNvSpPr>
          <p:nvPr/>
        </p:nvSpPr>
        <p:spPr bwMode="auto">
          <a:xfrm>
            <a:off x="6804025" y="1125538"/>
            <a:ext cx="2016125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rgbClr val="040503"/>
                </a:solidFill>
              </a:rPr>
              <a:t>млн. руб.</a:t>
            </a: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4932363" y="3213100"/>
            <a:ext cx="2160587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2411413" y="2781300"/>
            <a:ext cx="1779587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2555875" y="4221163"/>
            <a:ext cx="2374900" cy="1008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  <a:p>
            <a:endParaRPr lang="ru-RU" sz="1600" b="1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85720" y="1397000"/>
          <a:ext cx="8572560" cy="524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35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18" grpId="0"/>
      <p:bldP spid="11356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Text Box 2"/>
          <p:cNvSpPr txBox="1">
            <a:spLocks noChangeArrowheads="1"/>
          </p:cNvSpPr>
          <p:nvPr/>
        </p:nvSpPr>
        <p:spPr bwMode="auto">
          <a:xfrm>
            <a:off x="323850" y="0"/>
            <a:ext cx="8208963" cy="925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79984" tIns="0" rIns="0" bIns="0" anchor="ctr"/>
          <a:lstStyle/>
          <a:p>
            <a:pPr defTabSz="912813"/>
            <a:endParaRPr lang="ru-RU" sz="2300" dirty="0" smtClean="0">
              <a:solidFill>
                <a:srgbClr val="040503"/>
              </a:solidFill>
            </a:endParaRPr>
          </a:p>
          <a:p>
            <a:pPr algn="ctr" defTabSz="912813"/>
            <a:r>
              <a:rPr lang="ru-RU" sz="2300" dirty="0" smtClean="0">
                <a:solidFill>
                  <a:srgbClr val="040503"/>
                </a:solidFill>
              </a:rPr>
              <a:t>Соотношение программных и </a:t>
            </a:r>
            <a:r>
              <a:rPr lang="ru-RU" sz="2300" dirty="0" err="1" smtClean="0">
                <a:solidFill>
                  <a:srgbClr val="040503"/>
                </a:solidFill>
              </a:rPr>
              <a:t>непрограммных</a:t>
            </a:r>
            <a:r>
              <a:rPr lang="ru-RU" sz="2300" dirty="0" smtClean="0">
                <a:solidFill>
                  <a:srgbClr val="040503"/>
                </a:solidFill>
              </a:rPr>
              <a:t> расходов </a:t>
            </a:r>
            <a:r>
              <a:rPr lang="ru-RU" sz="2300" dirty="0">
                <a:solidFill>
                  <a:srgbClr val="040503"/>
                </a:solidFill>
              </a:rPr>
              <a:t>районного бюджета   </a:t>
            </a:r>
            <a:r>
              <a:rPr lang="ru-RU" sz="2300" dirty="0" smtClean="0">
                <a:solidFill>
                  <a:srgbClr val="040503"/>
                </a:solidFill>
              </a:rPr>
              <a:t>на 2025  </a:t>
            </a:r>
            <a:r>
              <a:rPr lang="ru-RU" sz="2300" dirty="0">
                <a:solidFill>
                  <a:srgbClr val="040503"/>
                </a:solidFill>
              </a:rPr>
              <a:t>год</a:t>
            </a:r>
          </a:p>
        </p:txBody>
      </p:sp>
      <p:sp>
        <p:nvSpPr>
          <p:cNvPr id="1029" name="Line 3"/>
          <p:cNvSpPr>
            <a:spLocks noChangeShapeType="1"/>
          </p:cNvSpPr>
          <p:nvPr/>
        </p:nvSpPr>
        <p:spPr bwMode="auto">
          <a:xfrm>
            <a:off x="530225" y="1285860"/>
            <a:ext cx="86137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620" name="Rectangle 4"/>
          <p:cNvSpPr>
            <a:spLocks noChangeArrowheads="1"/>
          </p:cNvSpPr>
          <p:nvPr/>
        </p:nvSpPr>
        <p:spPr bwMode="auto">
          <a:xfrm>
            <a:off x="6804025" y="1125538"/>
            <a:ext cx="2016125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rgbClr val="040503"/>
                </a:solidFill>
              </a:rPr>
              <a:t>млн. руб.</a:t>
            </a: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4932363" y="3213100"/>
            <a:ext cx="2160587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2411413" y="2781300"/>
            <a:ext cx="1779587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2555875" y="4221163"/>
            <a:ext cx="2374900" cy="1008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  <a:p>
            <a:endParaRPr lang="ru-RU" sz="1600" b="1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85720" y="1397000"/>
          <a:ext cx="8572560" cy="524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35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18" grpId="0"/>
      <p:bldP spid="11356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Text Box 2"/>
          <p:cNvSpPr txBox="1">
            <a:spLocks noChangeArrowheads="1"/>
          </p:cNvSpPr>
          <p:nvPr/>
        </p:nvSpPr>
        <p:spPr bwMode="auto">
          <a:xfrm>
            <a:off x="323850" y="0"/>
            <a:ext cx="8208963" cy="925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79984" tIns="0" rIns="0" bIns="0" anchor="ctr"/>
          <a:lstStyle/>
          <a:p>
            <a:pPr defTabSz="912813"/>
            <a:endParaRPr lang="ru-RU" sz="2300" dirty="0" smtClean="0">
              <a:solidFill>
                <a:srgbClr val="040503"/>
              </a:solidFill>
            </a:endParaRPr>
          </a:p>
          <a:p>
            <a:pPr algn="ctr" defTabSz="912813"/>
            <a:r>
              <a:rPr lang="ru-RU" sz="2300" dirty="0" smtClean="0">
                <a:solidFill>
                  <a:srgbClr val="040503"/>
                </a:solidFill>
              </a:rPr>
              <a:t>Соотношение программных и </a:t>
            </a:r>
            <a:r>
              <a:rPr lang="ru-RU" sz="2300" dirty="0" err="1" smtClean="0">
                <a:solidFill>
                  <a:srgbClr val="040503"/>
                </a:solidFill>
              </a:rPr>
              <a:t>непрограммных</a:t>
            </a:r>
            <a:r>
              <a:rPr lang="ru-RU" sz="2300" dirty="0" smtClean="0">
                <a:solidFill>
                  <a:srgbClr val="040503"/>
                </a:solidFill>
              </a:rPr>
              <a:t> расходов </a:t>
            </a:r>
            <a:r>
              <a:rPr lang="ru-RU" sz="2300" dirty="0">
                <a:solidFill>
                  <a:srgbClr val="040503"/>
                </a:solidFill>
              </a:rPr>
              <a:t>районного бюджета   </a:t>
            </a:r>
            <a:r>
              <a:rPr lang="ru-RU" sz="2300" dirty="0" smtClean="0">
                <a:solidFill>
                  <a:srgbClr val="040503"/>
                </a:solidFill>
              </a:rPr>
              <a:t>на 2026  </a:t>
            </a:r>
            <a:r>
              <a:rPr lang="ru-RU" sz="2300" dirty="0">
                <a:solidFill>
                  <a:srgbClr val="040503"/>
                </a:solidFill>
              </a:rPr>
              <a:t>год</a:t>
            </a:r>
          </a:p>
        </p:txBody>
      </p:sp>
      <p:sp>
        <p:nvSpPr>
          <p:cNvPr id="1029" name="Line 3"/>
          <p:cNvSpPr>
            <a:spLocks noChangeShapeType="1"/>
          </p:cNvSpPr>
          <p:nvPr/>
        </p:nvSpPr>
        <p:spPr bwMode="auto">
          <a:xfrm>
            <a:off x="530225" y="1285860"/>
            <a:ext cx="86137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620" name="Rectangle 4"/>
          <p:cNvSpPr>
            <a:spLocks noChangeArrowheads="1"/>
          </p:cNvSpPr>
          <p:nvPr/>
        </p:nvSpPr>
        <p:spPr bwMode="auto">
          <a:xfrm>
            <a:off x="6804025" y="1125538"/>
            <a:ext cx="2016125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rgbClr val="040503"/>
                </a:solidFill>
              </a:rPr>
              <a:t>млн. руб.</a:t>
            </a: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4932363" y="3213100"/>
            <a:ext cx="2160587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2411413" y="2781300"/>
            <a:ext cx="1779587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2555875" y="4221163"/>
            <a:ext cx="2374900" cy="1008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  <a:p>
            <a:endParaRPr lang="ru-RU" sz="1600" b="1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85720" y="1397000"/>
          <a:ext cx="8572560" cy="524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35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18" grpId="0"/>
      <p:bldP spid="11356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Text Box 2"/>
          <p:cNvSpPr txBox="1">
            <a:spLocks noChangeArrowheads="1"/>
          </p:cNvSpPr>
          <p:nvPr/>
        </p:nvSpPr>
        <p:spPr bwMode="auto">
          <a:xfrm>
            <a:off x="323850" y="0"/>
            <a:ext cx="8208963" cy="925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79984" tIns="0" rIns="0" bIns="0" anchor="ctr"/>
          <a:lstStyle/>
          <a:p>
            <a:pPr defTabSz="912813"/>
            <a:endParaRPr lang="ru-RU" sz="2300" dirty="0" smtClean="0">
              <a:solidFill>
                <a:srgbClr val="040503"/>
              </a:solidFill>
            </a:endParaRPr>
          </a:p>
          <a:p>
            <a:pPr algn="ctr" defTabSz="912813"/>
            <a:r>
              <a:rPr lang="ru-RU" sz="2300" dirty="0" smtClean="0">
                <a:solidFill>
                  <a:srgbClr val="040503"/>
                </a:solidFill>
              </a:rPr>
              <a:t>Соотношение программных и </a:t>
            </a:r>
            <a:r>
              <a:rPr lang="ru-RU" sz="2300" dirty="0" err="1" smtClean="0">
                <a:solidFill>
                  <a:srgbClr val="040503"/>
                </a:solidFill>
              </a:rPr>
              <a:t>непрограммных</a:t>
            </a:r>
            <a:r>
              <a:rPr lang="ru-RU" sz="2300" dirty="0" smtClean="0">
                <a:solidFill>
                  <a:srgbClr val="040503"/>
                </a:solidFill>
              </a:rPr>
              <a:t> расходов </a:t>
            </a:r>
            <a:r>
              <a:rPr lang="ru-RU" sz="2300" dirty="0">
                <a:solidFill>
                  <a:srgbClr val="040503"/>
                </a:solidFill>
              </a:rPr>
              <a:t>районного бюджета   </a:t>
            </a:r>
            <a:r>
              <a:rPr lang="ru-RU" sz="2300" dirty="0" smtClean="0">
                <a:solidFill>
                  <a:srgbClr val="040503"/>
                </a:solidFill>
              </a:rPr>
              <a:t>на 2027  </a:t>
            </a:r>
            <a:r>
              <a:rPr lang="ru-RU" sz="2300" dirty="0">
                <a:solidFill>
                  <a:srgbClr val="040503"/>
                </a:solidFill>
              </a:rPr>
              <a:t>год</a:t>
            </a:r>
          </a:p>
        </p:txBody>
      </p:sp>
      <p:sp>
        <p:nvSpPr>
          <p:cNvPr id="1029" name="Line 3"/>
          <p:cNvSpPr>
            <a:spLocks noChangeShapeType="1"/>
          </p:cNvSpPr>
          <p:nvPr/>
        </p:nvSpPr>
        <p:spPr bwMode="auto">
          <a:xfrm>
            <a:off x="530225" y="1285860"/>
            <a:ext cx="86137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620" name="Rectangle 4"/>
          <p:cNvSpPr>
            <a:spLocks noChangeArrowheads="1"/>
          </p:cNvSpPr>
          <p:nvPr/>
        </p:nvSpPr>
        <p:spPr bwMode="auto">
          <a:xfrm>
            <a:off x="6804025" y="1125538"/>
            <a:ext cx="2016125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rgbClr val="040503"/>
                </a:solidFill>
              </a:rPr>
              <a:t>млн. руб.</a:t>
            </a: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4932363" y="3213100"/>
            <a:ext cx="2160587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2411413" y="2781300"/>
            <a:ext cx="1779587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2555875" y="4221163"/>
            <a:ext cx="2374900" cy="1008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  <a:p>
            <a:endParaRPr lang="ru-RU" sz="1600" b="1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85720" y="1397000"/>
          <a:ext cx="8572560" cy="524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35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18" grpId="0"/>
      <p:bldP spid="11356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6744" y="188640"/>
            <a:ext cx="7993062" cy="384721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500" dirty="0" smtClean="0">
                <a:solidFill>
                  <a:schemeClr val="tx1"/>
                </a:solidFill>
              </a:rPr>
              <a:t>Единые нормативы отчислений в местные бюджеты</a:t>
            </a:r>
          </a:p>
        </p:txBody>
      </p:sp>
      <p:graphicFrame>
        <p:nvGraphicFramePr>
          <p:cNvPr id="927834" name="Group 9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2074869547"/>
              </p:ext>
            </p:extLst>
          </p:nvPr>
        </p:nvGraphicFramePr>
        <p:xfrm>
          <a:off x="428596" y="785795"/>
          <a:ext cx="8364537" cy="5596286"/>
        </p:xfrm>
        <a:graphic>
          <a:graphicData uri="http://schemas.openxmlformats.org/drawingml/2006/table">
            <a:tbl>
              <a:tblPr/>
              <a:tblGrid>
                <a:gridCol w="4260850"/>
                <a:gridCol w="1114425"/>
                <a:gridCol w="828675"/>
                <a:gridCol w="184150"/>
                <a:gridCol w="685800"/>
                <a:gridCol w="246062"/>
                <a:gridCol w="1044575"/>
              </a:tblGrid>
              <a:tr h="48384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</a:t>
                      </a:r>
                    </a:p>
                  </a:txBody>
                  <a:tcPr marL="91086" marR="91086" marT="45534" marB="45534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Край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Район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Поселение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152">
                <a:tc gridSpan="2"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 на доходы физических лиц</a:t>
                      </a:r>
                    </a:p>
                  </a:txBody>
                  <a:tcPr marL="91086" marR="91086" marT="45534" marB="45534"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70%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28%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2%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849">
                <a:tc gridSpan="2"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 на прибыль организаций</a:t>
                      </a:r>
                    </a:p>
                  </a:txBody>
                  <a:tcPr marL="91086" marR="91086" marT="45534" marB="45534"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90%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 gridSpan="2"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Налог, взимаемый в связи с применением упрощенной системой налогообложения</a:t>
                      </a:r>
                    </a:p>
                  </a:txBody>
                  <a:tcPr marL="91086" marR="91086" marT="45534" marB="45534"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70%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152">
                <a:tc gridSpan="2"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Единый сельскохозяйственный налог</a:t>
                      </a:r>
                    </a:p>
                  </a:txBody>
                  <a:tcPr marL="91086" marR="91086" marT="45534" marB="45534"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849">
                <a:tc gridSpan="2"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 на имущество физических лиц</a:t>
                      </a:r>
                    </a:p>
                  </a:txBody>
                  <a:tcPr marL="91086" marR="91086" marT="45534" marB="45534"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012">
                <a:tc gridSpan="2"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Единый налог на вмененный доход</a:t>
                      </a:r>
                    </a:p>
                  </a:txBody>
                  <a:tcPr marL="91086" marR="91086" marT="45534" marB="45534"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849">
                <a:tc gridSpan="2"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Земельный налог</a:t>
                      </a:r>
                    </a:p>
                  </a:txBody>
                  <a:tcPr marL="91086" marR="91086" marT="45534" marB="45534"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012">
                <a:tc gridSpan="2"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от арендной платы за государственные земли поселений</a:t>
                      </a:r>
                    </a:p>
                  </a:txBody>
                  <a:tcPr marL="91086" marR="91086" marT="45534" marB="45534"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814">
                <a:tc gridSpan="2"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</a:p>
                  </a:txBody>
                  <a:tcPr marL="91086" marR="91086" marT="45534" marB="45534"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1086" marR="91086" marT="45534" marB="45534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14" name="Line 73"/>
          <p:cNvSpPr>
            <a:spLocks noChangeShapeType="1"/>
          </p:cNvSpPr>
          <p:nvPr/>
        </p:nvSpPr>
        <p:spPr bwMode="auto">
          <a:xfrm>
            <a:off x="306388" y="798513"/>
            <a:ext cx="86137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2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Text Box 2"/>
          <p:cNvSpPr txBox="1">
            <a:spLocks noChangeArrowheads="1"/>
          </p:cNvSpPr>
          <p:nvPr/>
        </p:nvSpPr>
        <p:spPr bwMode="auto">
          <a:xfrm>
            <a:off x="323850" y="0"/>
            <a:ext cx="8208963" cy="925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79984" tIns="0" rIns="0" bIns="0" anchor="ctr"/>
          <a:lstStyle/>
          <a:p>
            <a:pPr defTabSz="912813"/>
            <a:endParaRPr lang="ru-RU" sz="2300" dirty="0" smtClean="0">
              <a:solidFill>
                <a:srgbClr val="040503"/>
              </a:solidFill>
            </a:endParaRPr>
          </a:p>
          <a:p>
            <a:pPr algn="ctr" defTabSz="912813"/>
            <a:r>
              <a:rPr lang="ru-RU" sz="2300" dirty="0" smtClean="0">
                <a:solidFill>
                  <a:srgbClr val="040503"/>
                </a:solidFill>
              </a:rPr>
              <a:t>Ведомственная </a:t>
            </a:r>
            <a:r>
              <a:rPr lang="ru-RU" sz="2300" dirty="0">
                <a:solidFill>
                  <a:srgbClr val="040503"/>
                </a:solidFill>
              </a:rPr>
              <a:t>структура расходов районного бюджета   на </a:t>
            </a:r>
            <a:r>
              <a:rPr lang="ru-RU" sz="2300" dirty="0" smtClean="0">
                <a:solidFill>
                  <a:srgbClr val="040503"/>
                </a:solidFill>
              </a:rPr>
              <a:t>2024  </a:t>
            </a:r>
            <a:r>
              <a:rPr lang="ru-RU" sz="2300" dirty="0">
                <a:solidFill>
                  <a:srgbClr val="040503"/>
                </a:solidFill>
              </a:rPr>
              <a:t>год</a:t>
            </a:r>
          </a:p>
        </p:txBody>
      </p:sp>
      <p:sp>
        <p:nvSpPr>
          <p:cNvPr id="1029" name="Line 3"/>
          <p:cNvSpPr>
            <a:spLocks noChangeShapeType="1"/>
          </p:cNvSpPr>
          <p:nvPr/>
        </p:nvSpPr>
        <p:spPr bwMode="auto">
          <a:xfrm>
            <a:off x="530225" y="1285860"/>
            <a:ext cx="86137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620" name="Rectangle 4"/>
          <p:cNvSpPr>
            <a:spLocks noChangeArrowheads="1"/>
          </p:cNvSpPr>
          <p:nvPr/>
        </p:nvSpPr>
        <p:spPr bwMode="auto">
          <a:xfrm>
            <a:off x="6804025" y="1125538"/>
            <a:ext cx="2016125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rgbClr val="040503"/>
                </a:solidFill>
              </a:rPr>
              <a:t>млн. руб.</a:t>
            </a: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4932363" y="3213100"/>
            <a:ext cx="2160587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2411413" y="2781300"/>
            <a:ext cx="1779587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2555875" y="4221163"/>
            <a:ext cx="2374900" cy="1008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  <a:p>
            <a:endParaRPr lang="ru-RU" sz="1600" b="1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14282" y="1397000"/>
          <a:ext cx="8643998" cy="524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35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18" grpId="0"/>
      <p:bldP spid="11356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Text Box 2"/>
          <p:cNvSpPr txBox="1">
            <a:spLocks noChangeArrowheads="1"/>
          </p:cNvSpPr>
          <p:nvPr/>
        </p:nvSpPr>
        <p:spPr bwMode="auto">
          <a:xfrm>
            <a:off x="323850" y="0"/>
            <a:ext cx="8208963" cy="925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79984" tIns="0" rIns="0" bIns="0" anchor="ctr"/>
          <a:lstStyle/>
          <a:p>
            <a:pPr defTabSz="912813"/>
            <a:endParaRPr lang="ru-RU" sz="2300" dirty="0" smtClean="0">
              <a:solidFill>
                <a:srgbClr val="040503"/>
              </a:solidFill>
            </a:endParaRPr>
          </a:p>
          <a:p>
            <a:pPr algn="ctr" defTabSz="912813"/>
            <a:r>
              <a:rPr lang="ru-RU" sz="2300" dirty="0" smtClean="0">
                <a:solidFill>
                  <a:srgbClr val="040503"/>
                </a:solidFill>
              </a:rPr>
              <a:t>Ведомственная </a:t>
            </a:r>
            <a:r>
              <a:rPr lang="ru-RU" sz="2300" dirty="0">
                <a:solidFill>
                  <a:srgbClr val="040503"/>
                </a:solidFill>
              </a:rPr>
              <a:t>структура расходов районного бюджета   на </a:t>
            </a:r>
            <a:r>
              <a:rPr lang="ru-RU" sz="2300" dirty="0" smtClean="0">
                <a:solidFill>
                  <a:srgbClr val="040503"/>
                </a:solidFill>
              </a:rPr>
              <a:t>2025  </a:t>
            </a:r>
            <a:r>
              <a:rPr lang="ru-RU" sz="2300" dirty="0">
                <a:solidFill>
                  <a:srgbClr val="040503"/>
                </a:solidFill>
              </a:rPr>
              <a:t>год</a:t>
            </a:r>
          </a:p>
        </p:txBody>
      </p:sp>
      <p:sp>
        <p:nvSpPr>
          <p:cNvPr id="1029" name="Line 3"/>
          <p:cNvSpPr>
            <a:spLocks noChangeShapeType="1"/>
          </p:cNvSpPr>
          <p:nvPr/>
        </p:nvSpPr>
        <p:spPr bwMode="auto">
          <a:xfrm>
            <a:off x="530225" y="1285860"/>
            <a:ext cx="86137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620" name="Rectangle 4"/>
          <p:cNvSpPr>
            <a:spLocks noChangeArrowheads="1"/>
          </p:cNvSpPr>
          <p:nvPr/>
        </p:nvSpPr>
        <p:spPr bwMode="auto">
          <a:xfrm>
            <a:off x="6804025" y="1125538"/>
            <a:ext cx="2016125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rgbClr val="040503"/>
                </a:solidFill>
              </a:rPr>
              <a:t>млн. руб.</a:t>
            </a: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4932363" y="3213100"/>
            <a:ext cx="2160587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2411413" y="2781300"/>
            <a:ext cx="1779587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2555875" y="4221163"/>
            <a:ext cx="2374900" cy="1008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  <a:p>
            <a:endParaRPr lang="ru-RU" sz="1600" b="1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14282" y="1397000"/>
          <a:ext cx="8643998" cy="524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35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18" grpId="0"/>
      <p:bldP spid="11356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333375"/>
            <a:ext cx="8713788" cy="633598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just"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   подготовлена    на  основании    Решения Ермаковского районного Совета депутатов  «О районном бюджете на 2025 год и плановый период 2026-2027 годов» №47-301р от 19.12.2024г. в редакции от 06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.03.2025г. №49-313.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информации просто и доступно рассказывается о районном бюджете: его основных характеристиках,   статьях  расходов.  </a:t>
            </a: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Материалы подготовлены финансовым управлением администрации Ермаковского района. Ваши отзывы, вопросы,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пожелания,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 можете направить на электронную почту финансового управления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ermakfin@mail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.ru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График работы финансового управления Ермаковского района:</a:t>
            </a: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понедельника по пятницу с 8-00 до 16-12</a:t>
            </a:r>
          </a:p>
          <a:p>
            <a:pPr algn="just"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ерерыв на обед с 12-00 до 13-00</a:t>
            </a: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финансового управления Кравченко  Наталья  Михайловна   т.  8 (391) 38 2-13-63</a:t>
            </a:r>
          </a:p>
          <a:p>
            <a:pPr eaLnBrk="1" hangingPunct="1"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>
            <a:off x="179388" y="188913"/>
            <a:ext cx="86137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35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35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352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352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03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03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03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03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Text Box 2"/>
          <p:cNvSpPr txBox="1">
            <a:spLocks noChangeArrowheads="1"/>
          </p:cNvSpPr>
          <p:nvPr/>
        </p:nvSpPr>
        <p:spPr bwMode="auto">
          <a:xfrm>
            <a:off x="323850" y="0"/>
            <a:ext cx="8208963" cy="925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79984" tIns="0" rIns="0" bIns="0" anchor="ctr"/>
          <a:lstStyle/>
          <a:p>
            <a:pPr defTabSz="912813"/>
            <a:endParaRPr lang="ru-RU" sz="2300" dirty="0" smtClean="0">
              <a:solidFill>
                <a:srgbClr val="040503"/>
              </a:solidFill>
            </a:endParaRPr>
          </a:p>
          <a:p>
            <a:pPr algn="ctr" defTabSz="912813"/>
            <a:r>
              <a:rPr lang="ru-RU" sz="2300" dirty="0" smtClean="0">
                <a:solidFill>
                  <a:srgbClr val="040503"/>
                </a:solidFill>
              </a:rPr>
              <a:t>Ведомственная </a:t>
            </a:r>
            <a:r>
              <a:rPr lang="ru-RU" sz="2300" dirty="0">
                <a:solidFill>
                  <a:srgbClr val="040503"/>
                </a:solidFill>
              </a:rPr>
              <a:t>структура расходов районного бюджета   на </a:t>
            </a:r>
            <a:r>
              <a:rPr lang="ru-RU" sz="2300" dirty="0" smtClean="0">
                <a:solidFill>
                  <a:srgbClr val="040503"/>
                </a:solidFill>
              </a:rPr>
              <a:t>2026   </a:t>
            </a:r>
            <a:r>
              <a:rPr lang="ru-RU" sz="2300" dirty="0">
                <a:solidFill>
                  <a:srgbClr val="040503"/>
                </a:solidFill>
              </a:rPr>
              <a:t>год</a:t>
            </a:r>
          </a:p>
        </p:txBody>
      </p:sp>
      <p:sp>
        <p:nvSpPr>
          <p:cNvPr id="1029" name="Line 3"/>
          <p:cNvSpPr>
            <a:spLocks noChangeShapeType="1"/>
          </p:cNvSpPr>
          <p:nvPr/>
        </p:nvSpPr>
        <p:spPr bwMode="auto">
          <a:xfrm>
            <a:off x="530225" y="1285860"/>
            <a:ext cx="86137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620" name="Rectangle 4"/>
          <p:cNvSpPr>
            <a:spLocks noChangeArrowheads="1"/>
          </p:cNvSpPr>
          <p:nvPr/>
        </p:nvSpPr>
        <p:spPr bwMode="auto">
          <a:xfrm>
            <a:off x="6804025" y="1125538"/>
            <a:ext cx="2016125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rgbClr val="040503"/>
                </a:solidFill>
              </a:rPr>
              <a:t>млн. руб.</a:t>
            </a: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4932363" y="3213100"/>
            <a:ext cx="2160587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2411413" y="2781300"/>
            <a:ext cx="1779587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2555875" y="4221163"/>
            <a:ext cx="2374900" cy="1008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  <a:p>
            <a:endParaRPr lang="ru-RU" sz="1600" b="1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14282" y="1397000"/>
          <a:ext cx="8643998" cy="524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35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18" grpId="0"/>
      <p:bldP spid="11356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Text Box 2"/>
          <p:cNvSpPr txBox="1">
            <a:spLocks noChangeArrowheads="1"/>
          </p:cNvSpPr>
          <p:nvPr/>
        </p:nvSpPr>
        <p:spPr bwMode="auto">
          <a:xfrm>
            <a:off x="323850" y="0"/>
            <a:ext cx="8208963" cy="925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79984" tIns="0" rIns="0" bIns="0" anchor="ctr"/>
          <a:lstStyle/>
          <a:p>
            <a:pPr defTabSz="912813"/>
            <a:endParaRPr lang="ru-RU" sz="2300" dirty="0" smtClean="0">
              <a:solidFill>
                <a:srgbClr val="040503"/>
              </a:solidFill>
            </a:endParaRPr>
          </a:p>
          <a:p>
            <a:pPr algn="ctr" defTabSz="912813"/>
            <a:r>
              <a:rPr lang="ru-RU" sz="2300" dirty="0" smtClean="0">
                <a:solidFill>
                  <a:srgbClr val="040503"/>
                </a:solidFill>
              </a:rPr>
              <a:t>Ведомственная </a:t>
            </a:r>
            <a:r>
              <a:rPr lang="ru-RU" sz="2300" dirty="0">
                <a:solidFill>
                  <a:srgbClr val="040503"/>
                </a:solidFill>
              </a:rPr>
              <a:t>структура расходов районного бюджета   на </a:t>
            </a:r>
            <a:r>
              <a:rPr lang="ru-RU" sz="2300" dirty="0" smtClean="0">
                <a:solidFill>
                  <a:srgbClr val="040503"/>
                </a:solidFill>
              </a:rPr>
              <a:t>2027  </a:t>
            </a:r>
            <a:r>
              <a:rPr lang="ru-RU" sz="2300" dirty="0">
                <a:solidFill>
                  <a:srgbClr val="040503"/>
                </a:solidFill>
              </a:rPr>
              <a:t>год</a:t>
            </a:r>
          </a:p>
        </p:txBody>
      </p:sp>
      <p:sp>
        <p:nvSpPr>
          <p:cNvPr id="1029" name="Line 3"/>
          <p:cNvSpPr>
            <a:spLocks noChangeShapeType="1"/>
          </p:cNvSpPr>
          <p:nvPr/>
        </p:nvSpPr>
        <p:spPr bwMode="auto">
          <a:xfrm>
            <a:off x="530225" y="1285860"/>
            <a:ext cx="86137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620" name="Rectangle 4"/>
          <p:cNvSpPr>
            <a:spLocks noChangeArrowheads="1"/>
          </p:cNvSpPr>
          <p:nvPr/>
        </p:nvSpPr>
        <p:spPr bwMode="auto">
          <a:xfrm>
            <a:off x="6804025" y="1125538"/>
            <a:ext cx="2016125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rgbClr val="040503"/>
                </a:solidFill>
              </a:rPr>
              <a:t>млн. руб.</a:t>
            </a: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4932363" y="3213100"/>
            <a:ext cx="2160587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2411413" y="2781300"/>
            <a:ext cx="1779587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2555875" y="4221163"/>
            <a:ext cx="2374900" cy="1008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  <a:p>
            <a:endParaRPr lang="ru-RU" sz="1600" b="1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14282" y="1397000"/>
          <a:ext cx="8643998" cy="524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35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18" grpId="0"/>
      <p:bldP spid="11356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Text Box 2"/>
          <p:cNvSpPr txBox="1">
            <a:spLocks noChangeArrowheads="1"/>
          </p:cNvSpPr>
          <p:nvPr/>
        </p:nvSpPr>
        <p:spPr bwMode="auto">
          <a:xfrm>
            <a:off x="323850" y="0"/>
            <a:ext cx="8208963" cy="925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79984" tIns="0" rIns="0" bIns="0" anchor="ctr"/>
          <a:lstStyle/>
          <a:p>
            <a:pPr defTabSz="912813"/>
            <a:endParaRPr lang="ru-RU" sz="2300" dirty="0" smtClean="0">
              <a:solidFill>
                <a:srgbClr val="040503"/>
              </a:solidFill>
            </a:endParaRPr>
          </a:p>
          <a:p>
            <a:pPr algn="ctr" defTabSz="912813"/>
            <a:r>
              <a:rPr lang="ru-RU" sz="2300" dirty="0" smtClean="0">
                <a:solidFill>
                  <a:srgbClr val="040503"/>
                </a:solidFill>
              </a:rPr>
              <a:t>Расходы </a:t>
            </a:r>
            <a:r>
              <a:rPr lang="ru-RU" sz="2300" dirty="0">
                <a:solidFill>
                  <a:srgbClr val="040503"/>
                </a:solidFill>
              </a:rPr>
              <a:t>районного бюджета </a:t>
            </a:r>
            <a:r>
              <a:rPr lang="ru-RU" sz="2300" dirty="0" smtClean="0">
                <a:solidFill>
                  <a:srgbClr val="040503"/>
                </a:solidFill>
              </a:rPr>
              <a:t>по отраслям</a:t>
            </a:r>
          </a:p>
          <a:p>
            <a:pPr algn="ctr" defTabSz="912813"/>
            <a:r>
              <a:rPr lang="ru-RU" sz="2300" dirty="0" smtClean="0">
                <a:solidFill>
                  <a:srgbClr val="040503"/>
                </a:solidFill>
              </a:rPr>
              <a:t>  </a:t>
            </a:r>
            <a:r>
              <a:rPr lang="ru-RU" sz="2300" dirty="0">
                <a:solidFill>
                  <a:srgbClr val="040503"/>
                </a:solidFill>
              </a:rPr>
              <a:t>на </a:t>
            </a:r>
            <a:r>
              <a:rPr lang="ru-RU" sz="2300" dirty="0" smtClean="0">
                <a:solidFill>
                  <a:srgbClr val="040503"/>
                </a:solidFill>
              </a:rPr>
              <a:t>2024 год</a:t>
            </a:r>
            <a:endParaRPr lang="ru-RU" sz="2300" dirty="0">
              <a:solidFill>
                <a:srgbClr val="040503"/>
              </a:solidFill>
            </a:endParaRPr>
          </a:p>
        </p:txBody>
      </p:sp>
      <p:sp>
        <p:nvSpPr>
          <p:cNvPr id="1029" name="Line 3"/>
          <p:cNvSpPr>
            <a:spLocks noChangeShapeType="1"/>
          </p:cNvSpPr>
          <p:nvPr/>
        </p:nvSpPr>
        <p:spPr bwMode="auto">
          <a:xfrm>
            <a:off x="530225" y="1285860"/>
            <a:ext cx="86137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620" name="Rectangle 4"/>
          <p:cNvSpPr>
            <a:spLocks noChangeArrowheads="1"/>
          </p:cNvSpPr>
          <p:nvPr/>
        </p:nvSpPr>
        <p:spPr bwMode="auto">
          <a:xfrm>
            <a:off x="6804025" y="1125538"/>
            <a:ext cx="2016125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rgbClr val="040503"/>
                </a:solidFill>
              </a:rPr>
              <a:t>млн. руб.</a:t>
            </a: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4932363" y="3213100"/>
            <a:ext cx="2160587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2411413" y="2781300"/>
            <a:ext cx="1779587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2555875" y="4221163"/>
            <a:ext cx="2374900" cy="1008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  <a:p>
            <a:endParaRPr lang="ru-RU" sz="1600" b="1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51520" y="1412776"/>
          <a:ext cx="8715436" cy="531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35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18" grpId="0"/>
      <p:bldP spid="11356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Text Box 2"/>
          <p:cNvSpPr txBox="1">
            <a:spLocks noChangeArrowheads="1"/>
          </p:cNvSpPr>
          <p:nvPr/>
        </p:nvSpPr>
        <p:spPr bwMode="auto">
          <a:xfrm>
            <a:off x="323850" y="0"/>
            <a:ext cx="8208963" cy="925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79984" tIns="0" rIns="0" bIns="0" anchor="ctr"/>
          <a:lstStyle/>
          <a:p>
            <a:pPr defTabSz="912813"/>
            <a:endParaRPr lang="ru-RU" sz="2300" dirty="0" smtClean="0">
              <a:solidFill>
                <a:srgbClr val="040503"/>
              </a:solidFill>
            </a:endParaRPr>
          </a:p>
          <a:p>
            <a:pPr algn="ctr" defTabSz="912813"/>
            <a:r>
              <a:rPr lang="ru-RU" sz="2300" dirty="0" smtClean="0">
                <a:solidFill>
                  <a:srgbClr val="040503"/>
                </a:solidFill>
              </a:rPr>
              <a:t>Расходы </a:t>
            </a:r>
            <a:r>
              <a:rPr lang="ru-RU" sz="2300" dirty="0">
                <a:solidFill>
                  <a:srgbClr val="040503"/>
                </a:solidFill>
              </a:rPr>
              <a:t>районного бюджета </a:t>
            </a:r>
            <a:r>
              <a:rPr lang="ru-RU" sz="2300" dirty="0" smtClean="0">
                <a:solidFill>
                  <a:srgbClr val="040503"/>
                </a:solidFill>
              </a:rPr>
              <a:t>по отраслям</a:t>
            </a:r>
          </a:p>
          <a:p>
            <a:pPr algn="ctr" defTabSz="912813"/>
            <a:r>
              <a:rPr lang="ru-RU" sz="2300" dirty="0" smtClean="0">
                <a:solidFill>
                  <a:srgbClr val="040503"/>
                </a:solidFill>
              </a:rPr>
              <a:t>  </a:t>
            </a:r>
            <a:r>
              <a:rPr lang="ru-RU" sz="2300" dirty="0">
                <a:solidFill>
                  <a:srgbClr val="040503"/>
                </a:solidFill>
              </a:rPr>
              <a:t>на </a:t>
            </a:r>
            <a:r>
              <a:rPr lang="ru-RU" sz="2300" dirty="0" smtClean="0">
                <a:solidFill>
                  <a:srgbClr val="040503"/>
                </a:solidFill>
              </a:rPr>
              <a:t>2025 год</a:t>
            </a:r>
            <a:endParaRPr lang="ru-RU" sz="2300" dirty="0">
              <a:solidFill>
                <a:srgbClr val="040503"/>
              </a:solidFill>
            </a:endParaRPr>
          </a:p>
        </p:txBody>
      </p:sp>
      <p:sp>
        <p:nvSpPr>
          <p:cNvPr id="1029" name="Line 3"/>
          <p:cNvSpPr>
            <a:spLocks noChangeShapeType="1"/>
          </p:cNvSpPr>
          <p:nvPr/>
        </p:nvSpPr>
        <p:spPr bwMode="auto">
          <a:xfrm>
            <a:off x="530225" y="1285860"/>
            <a:ext cx="86137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620" name="Rectangle 4"/>
          <p:cNvSpPr>
            <a:spLocks noChangeArrowheads="1"/>
          </p:cNvSpPr>
          <p:nvPr/>
        </p:nvSpPr>
        <p:spPr bwMode="auto">
          <a:xfrm>
            <a:off x="6804025" y="1125538"/>
            <a:ext cx="2016125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rgbClr val="040503"/>
                </a:solidFill>
              </a:rPr>
              <a:t>млн. руб.</a:t>
            </a: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4932363" y="3213100"/>
            <a:ext cx="2160587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2411413" y="2781300"/>
            <a:ext cx="1779587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2555875" y="4221163"/>
            <a:ext cx="2374900" cy="1008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  <a:p>
            <a:endParaRPr lang="ru-RU" sz="1600" b="1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14282" y="1397000"/>
          <a:ext cx="8715436" cy="531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35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18" grpId="0"/>
      <p:bldP spid="11356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Text Box 2"/>
          <p:cNvSpPr txBox="1">
            <a:spLocks noChangeArrowheads="1"/>
          </p:cNvSpPr>
          <p:nvPr/>
        </p:nvSpPr>
        <p:spPr bwMode="auto">
          <a:xfrm>
            <a:off x="323850" y="0"/>
            <a:ext cx="8208963" cy="925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79984" tIns="0" rIns="0" bIns="0" anchor="ctr"/>
          <a:lstStyle/>
          <a:p>
            <a:pPr defTabSz="912813"/>
            <a:endParaRPr lang="ru-RU" sz="2300" dirty="0" smtClean="0">
              <a:solidFill>
                <a:srgbClr val="040503"/>
              </a:solidFill>
            </a:endParaRPr>
          </a:p>
          <a:p>
            <a:pPr algn="ctr" defTabSz="912813"/>
            <a:r>
              <a:rPr lang="ru-RU" sz="2300" dirty="0" smtClean="0">
                <a:solidFill>
                  <a:srgbClr val="040503"/>
                </a:solidFill>
              </a:rPr>
              <a:t>Расходы </a:t>
            </a:r>
            <a:r>
              <a:rPr lang="ru-RU" sz="2300" dirty="0">
                <a:solidFill>
                  <a:srgbClr val="040503"/>
                </a:solidFill>
              </a:rPr>
              <a:t>районного бюджета </a:t>
            </a:r>
            <a:r>
              <a:rPr lang="ru-RU" sz="2300" dirty="0" smtClean="0">
                <a:solidFill>
                  <a:srgbClr val="040503"/>
                </a:solidFill>
              </a:rPr>
              <a:t>по отраслям</a:t>
            </a:r>
          </a:p>
          <a:p>
            <a:pPr algn="ctr" defTabSz="912813"/>
            <a:r>
              <a:rPr lang="ru-RU" sz="2300" dirty="0" smtClean="0">
                <a:solidFill>
                  <a:srgbClr val="040503"/>
                </a:solidFill>
              </a:rPr>
              <a:t>  </a:t>
            </a:r>
            <a:r>
              <a:rPr lang="ru-RU" sz="2300" dirty="0">
                <a:solidFill>
                  <a:srgbClr val="040503"/>
                </a:solidFill>
              </a:rPr>
              <a:t>на </a:t>
            </a:r>
            <a:r>
              <a:rPr lang="ru-RU" sz="2300" dirty="0" smtClean="0">
                <a:solidFill>
                  <a:srgbClr val="040503"/>
                </a:solidFill>
              </a:rPr>
              <a:t>2026 год</a:t>
            </a:r>
            <a:endParaRPr lang="ru-RU" sz="2300" dirty="0">
              <a:solidFill>
                <a:srgbClr val="040503"/>
              </a:solidFill>
            </a:endParaRPr>
          </a:p>
        </p:txBody>
      </p:sp>
      <p:sp>
        <p:nvSpPr>
          <p:cNvPr id="1029" name="Line 3"/>
          <p:cNvSpPr>
            <a:spLocks noChangeShapeType="1"/>
          </p:cNvSpPr>
          <p:nvPr/>
        </p:nvSpPr>
        <p:spPr bwMode="auto">
          <a:xfrm>
            <a:off x="530225" y="1285860"/>
            <a:ext cx="86137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620" name="Rectangle 4"/>
          <p:cNvSpPr>
            <a:spLocks noChangeArrowheads="1"/>
          </p:cNvSpPr>
          <p:nvPr/>
        </p:nvSpPr>
        <p:spPr bwMode="auto">
          <a:xfrm>
            <a:off x="6804025" y="1125538"/>
            <a:ext cx="2016125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rgbClr val="040503"/>
                </a:solidFill>
              </a:rPr>
              <a:t>млн. руб.</a:t>
            </a: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4932363" y="3213100"/>
            <a:ext cx="2160587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2411413" y="2781300"/>
            <a:ext cx="1779587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2555875" y="4221163"/>
            <a:ext cx="2374900" cy="1008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  <a:p>
            <a:endParaRPr lang="ru-RU" sz="1600" b="1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14282" y="1397000"/>
          <a:ext cx="8715436" cy="531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35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18" grpId="0"/>
      <p:bldP spid="11356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Text Box 2"/>
          <p:cNvSpPr txBox="1">
            <a:spLocks noChangeArrowheads="1"/>
          </p:cNvSpPr>
          <p:nvPr/>
        </p:nvSpPr>
        <p:spPr bwMode="auto">
          <a:xfrm>
            <a:off x="323850" y="0"/>
            <a:ext cx="8208963" cy="925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79984" tIns="0" rIns="0" bIns="0" anchor="ctr"/>
          <a:lstStyle/>
          <a:p>
            <a:pPr defTabSz="912813"/>
            <a:endParaRPr lang="ru-RU" sz="2300" dirty="0" smtClean="0">
              <a:solidFill>
                <a:srgbClr val="040503"/>
              </a:solidFill>
            </a:endParaRPr>
          </a:p>
          <a:p>
            <a:pPr algn="ctr" defTabSz="912813"/>
            <a:r>
              <a:rPr lang="ru-RU" sz="2300" dirty="0" smtClean="0">
                <a:solidFill>
                  <a:srgbClr val="040503"/>
                </a:solidFill>
              </a:rPr>
              <a:t>Расходы </a:t>
            </a:r>
            <a:r>
              <a:rPr lang="ru-RU" sz="2300" dirty="0">
                <a:solidFill>
                  <a:srgbClr val="040503"/>
                </a:solidFill>
              </a:rPr>
              <a:t>районного бюджета </a:t>
            </a:r>
            <a:r>
              <a:rPr lang="ru-RU" sz="2300" dirty="0" smtClean="0">
                <a:solidFill>
                  <a:srgbClr val="040503"/>
                </a:solidFill>
              </a:rPr>
              <a:t>по отраслям</a:t>
            </a:r>
          </a:p>
          <a:p>
            <a:pPr algn="ctr" defTabSz="912813"/>
            <a:r>
              <a:rPr lang="ru-RU" sz="2300" dirty="0" smtClean="0">
                <a:solidFill>
                  <a:srgbClr val="040503"/>
                </a:solidFill>
              </a:rPr>
              <a:t>  </a:t>
            </a:r>
            <a:r>
              <a:rPr lang="ru-RU" sz="2300" dirty="0">
                <a:solidFill>
                  <a:srgbClr val="040503"/>
                </a:solidFill>
              </a:rPr>
              <a:t>на </a:t>
            </a:r>
            <a:r>
              <a:rPr lang="ru-RU" sz="2300" dirty="0" smtClean="0">
                <a:solidFill>
                  <a:srgbClr val="040503"/>
                </a:solidFill>
              </a:rPr>
              <a:t>2027 год</a:t>
            </a:r>
            <a:endParaRPr lang="ru-RU" sz="2300" dirty="0">
              <a:solidFill>
                <a:srgbClr val="040503"/>
              </a:solidFill>
            </a:endParaRPr>
          </a:p>
        </p:txBody>
      </p:sp>
      <p:sp>
        <p:nvSpPr>
          <p:cNvPr id="1029" name="Line 3"/>
          <p:cNvSpPr>
            <a:spLocks noChangeShapeType="1"/>
          </p:cNvSpPr>
          <p:nvPr/>
        </p:nvSpPr>
        <p:spPr bwMode="auto">
          <a:xfrm>
            <a:off x="530225" y="1285860"/>
            <a:ext cx="86137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620" name="Rectangle 4"/>
          <p:cNvSpPr>
            <a:spLocks noChangeArrowheads="1"/>
          </p:cNvSpPr>
          <p:nvPr/>
        </p:nvSpPr>
        <p:spPr bwMode="auto">
          <a:xfrm>
            <a:off x="6804025" y="1125538"/>
            <a:ext cx="2016125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rgbClr val="040503"/>
                </a:solidFill>
              </a:rPr>
              <a:t>млн. руб.</a:t>
            </a: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4932363" y="3213100"/>
            <a:ext cx="2160587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2411413" y="2781300"/>
            <a:ext cx="1779587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2555875" y="4221163"/>
            <a:ext cx="2374900" cy="1008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  <a:p>
            <a:endParaRPr lang="ru-RU" sz="1600" b="1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14282" y="1397000"/>
          <a:ext cx="8715436" cy="531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35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18" grpId="0"/>
      <p:bldP spid="11356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52"/>
            <a:ext cx="7772400" cy="1231106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Объем доходов и расходов местного бюджета                                  в расчете на 1 жителя района</a:t>
            </a:r>
            <a:b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                                                                                       (тыс. руб.)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3929066"/>
            <a:ext cx="8642350" cy="216693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sz="1800" dirty="0" smtClean="0"/>
              <a:t>	</a:t>
            </a:r>
          </a:p>
        </p:txBody>
      </p:sp>
      <p:graphicFrame>
        <p:nvGraphicFramePr>
          <p:cNvPr id="21508" name="Object 7"/>
          <p:cNvGraphicFramePr>
            <a:graphicFrameLocks noChangeAspect="1"/>
          </p:cNvGraphicFramePr>
          <p:nvPr/>
        </p:nvGraphicFramePr>
        <p:xfrm>
          <a:off x="635000" y="1341438"/>
          <a:ext cx="8537575" cy="3438525"/>
        </p:xfrm>
        <a:graphic>
          <a:graphicData uri="http://schemas.openxmlformats.org/presentationml/2006/ole">
            <p:oleObj spid="_x0000_s306178" name="Worksheet" r:id="rId3" imgW="8553489" imgH="370521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39175" cy="923330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Объем расходов местного бюджета по отраслям </a:t>
            </a:r>
            <a:b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в расчете на 1 жителя района</a:t>
            </a:r>
            <a:b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                                                                                               (тыс. руб.)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1357298"/>
            <a:ext cx="8642350" cy="475456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sz="1800" dirty="0" smtClean="0"/>
              <a:t>	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355600" y="1422400"/>
          <a:ext cx="8731250" cy="5189538"/>
        </p:xfrm>
        <a:graphic>
          <a:graphicData uri="http://schemas.openxmlformats.org/presentationml/2006/ole">
            <p:oleObj spid="_x0000_s307202" name="Worksheet" r:id="rId4" imgW="11496588" imgH="521964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00113" y="476250"/>
            <a:ext cx="7267575" cy="1077218"/>
          </a:xfrm>
          <a:noFill/>
        </p:spPr>
        <p:txBody>
          <a:bodyPr lIns="91440" tIns="45720" rIns="91440" bIns="45720"/>
          <a:lstStyle/>
          <a:p>
            <a:pPr algn="ctr" eaLnBrk="1" hangingPunct="1"/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Объем расходов местного бюджета на содержание органов местного самоуправления в расчете на 1 ед. штатной численности    </a:t>
            </a:r>
            <a:b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                                                              (тыс. руб.)</a:t>
            </a:r>
          </a:p>
        </p:txBody>
      </p:sp>
      <p:graphicFrame>
        <p:nvGraphicFramePr>
          <p:cNvPr id="5122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967338011"/>
              </p:ext>
            </p:extLst>
          </p:nvPr>
        </p:nvGraphicFramePr>
        <p:xfrm>
          <a:off x="2051720" y="1844824"/>
          <a:ext cx="4951412" cy="2974975"/>
        </p:xfrm>
        <a:graphic>
          <a:graphicData uri="http://schemas.openxmlformats.org/presentationml/2006/ole">
            <p:oleObj spid="_x0000_s308226" name="Worksheet" r:id="rId3" imgW="6991311" imgH="42006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52"/>
            <a:ext cx="7772400" cy="153888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Количество субъектов малого и среднего предпринимательства, которым оказана муниципальная поддержка</a:t>
            </a:r>
            <a:b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                                                                                    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3929066"/>
            <a:ext cx="8642350" cy="216693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sz="1800" dirty="0" smtClean="0"/>
              <a:t>	</a:t>
            </a:r>
          </a:p>
        </p:txBody>
      </p:sp>
      <p:graphicFrame>
        <p:nvGraphicFramePr>
          <p:cNvPr id="21508" name="Object 7"/>
          <p:cNvGraphicFramePr>
            <a:graphicFrameLocks noChangeAspect="1"/>
          </p:cNvGraphicFramePr>
          <p:nvPr/>
        </p:nvGraphicFramePr>
        <p:xfrm>
          <a:off x="393700" y="1638300"/>
          <a:ext cx="8543925" cy="3421063"/>
        </p:xfrm>
        <a:graphic>
          <a:graphicData uri="http://schemas.openxmlformats.org/presentationml/2006/ole">
            <p:oleObj spid="_x0000_s309250" name="Worksheet" r:id="rId3" imgW="8553489" imgH="368631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3866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Принципы формирования расходов районного бюджета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на 2025 год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68413"/>
            <a:ext cx="8713788" cy="526297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lvl="0" algn="just">
              <a:buFont typeface="Arial" pitchFamily="34" charset="0"/>
              <a:buChar char="•"/>
            </a:pPr>
            <a:r>
              <a:rPr lang="ru-RU" sz="1800" b="0" dirty="0" smtClean="0">
                <a:solidFill>
                  <a:schemeClr val="tx1"/>
                </a:solidFill>
              </a:rPr>
              <a:t> продолжение работы по реализации мер, направленных на увеличение собственной доходной базы, в том числе за счет повышения бюджетной отдачи от использования объектов земельно-имущественного комплекса;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800" b="0" dirty="0" smtClean="0">
                <a:solidFill>
                  <a:schemeClr val="tx1"/>
                </a:solidFill>
              </a:rPr>
              <a:t> направление дополнительных поступлений по доходам на снижение бюджетного дефицита;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800" b="0" dirty="0" smtClean="0">
                <a:solidFill>
                  <a:schemeClr val="tx1"/>
                </a:solidFill>
              </a:rPr>
              <a:t> проведение взвешенной долговой политики, сохранение или повышение уровня долговой устойчивости муниципалитета, своевременное отслеживание последствий решений в сфере заимствований и управления долгом;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800" b="0" dirty="0" smtClean="0">
                <a:solidFill>
                  <a:schemeClr val="tx1"/>
                </a:solidFill>
              </a:rPr>
              <a:t> включение в бюджет в первоочередном порядке расходов на финансирование действующих расходных обязательств, отказ от неэффективных расходов;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800" b="0" dirty="0" smtClean="0">
                <a:solidFill>
                  <a:schemeClr val="tx1"/>
                </a:solidFill>
              </a:rPr>
              <a:t> обеспечение эффективности процедур проведения муниципальных закупок;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800" b="0" dirty="0" smtClean="0">
                <a:solidFill>
                  <a:schemeClr val="tx1"/>
                </a:solidFill>
              </a:rPr>
              <a:t> создание условий для повышения качества муниципальных услуг, в том числе посредством реструктуризации (реорганизации) муниципальных учреждений;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b="0" dirty="0" smtClean="0">
                <a:solidFill>
                  <a:schemeClr val="tx1"/>
                </a:solidFill>
              </a:rPr>
              <a:t> создание условий для реализации мероприятий, имеющих приоритетное значение для жителей муниципального образования и определяемых с учетом их мнения (путем проведения открытого голосования или конкурсного отбора), обеспечение возможности направления на осуществление этих мероприятий средств местного бюджета;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b="0" dirty="0" smtClean="0">
                <a:solidFill>
                  <a:schemeClr val="tx1"/>
                </a:solidFill>
              </a:rPr>
              <a:t> повышения открытости бюджетного процесса, вовлечение в него граждан.</a:t>
            </a:r>
          </a:p>
        </p:txBody>
      </p:sp>
      <p:sp>
        <p:nvSpPr>
          <p:cNvPr id="8196" name="Line 6"/>
          <p:cNvSpPr>
            <a:spLocks noChangeShapeType="1"/>
          </p:cNvSpPr>
          <p:nvPr/>
        </p:nvSpPr>
        <p:spPr bwMode="auto">
          <a:xfrm>
            <a:off x="306388" y="1163638"/>
            <a:ext cx="86137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953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953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953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953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9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9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9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9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9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9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9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9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9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9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9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9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99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99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99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9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99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99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9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9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995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995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995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995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99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99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99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99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995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995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995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995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330" grpId="0"/>
      <p:bldP spid="995331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53"/>
            <a:ext cx="7774632" cy="1701971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Общая площадь жилых помещений, приходящаяся в среднем на одного жителя,- всего, в том числе введенная в действие за один год</a:t>
            </a:r>
            <a:b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                                                                                    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3929066"/>
            <a:ext cx="8642350" cy="216693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sz="1800" dirty="0" smtClean="0"/>
              <a:t>	</a:t>
            </a:r>
          </a:p>
        </p:txBody>
      </p:sp>
      <p:graphicFrame>
        <p:nvGraphicFramePr>
          <p:cNvPr id="21508" name="Object 7"/>
          <p:cNvGraphicFramePr>
            <a:graphicFrameLocks noChangeAspect="1"/>
          </p:cNvGraphicFramePr>
          <p:nvPr/>
        </p:nvGraphicFramePr>
        <p:xfrm>
          <a:off x="-540568" y="1904999"/>
          <a:ext cx="10590585" cy="2892153"/>
        </p:xfrm>
        <a:graphic>
          <a:graphicData uri="http://schemas.openxmlformats.org/presentationml/2006/ole">
            <p:oleObj spid="_x0000_s310274" name="Worksheet" r:id="rId3" imgW="9105911" imgH="263844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53"/>
            <a:ext cx="7774632" cy="1990004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Доля населения, проживающего в населенных пунктах, не имеющих регулярного автобусного и (или) железнодорожного сообщения с административным центром муниципального района, в общей численности населения муниципального района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                                                                                    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3929066"/>
            <a:ext cx="8642350" cy="216693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sz="1800" dirty="0" smtClean="0"/>
              <a:t>	</a:t>
            </a:r>
          </a:p>
        </p:txBody>
      </p:sp>
      <p:graphicFrame>
        <p:nvGraphicFramePr>
          <p:cNvPr id="21508" name="Object 7"/>
          <p:cNvGraphicFramePr>
            <a:graphicFrameLocks noChangeAspect="1"/>
          </p:cNvGraphicFramePr>
          <p:nvPr/>
        </p:nvGraphicFramePr>
        <p:xfrm>
          <a:off x="393700" y="2133600"/>
          <a:ext cx="8318500" cy="3524250"/>
        </p:xfrm>
        <a:graphic>
          <a:graphicData uri="http://schemas.openxmlformats.org/presentationml/2006/ole">
            <p:oleObj spid="_x0000_s190470" name="Worksheet" r:id="rId3" imgW="9058368" imgH="379107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9050"/>
            <a:ext cx="9140825" cy="5195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537" y="0"/>
            <a:ext cx="8904287" cy="5148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49951"/>
            <a:ext cx="6410325" cy="303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0325" y="5678487"/>
            <a:ext cx="2730500" cy="1031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915025"/>
            <a:ext cx="7594600" cy="5222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94600" y="5876925"/>
            <a:ext cx="1546225" cy="160655"/>
          </a:xfrm>
          <a:custGeom>
            <a:avLst/>
            <a:gdLst/>
            <a:ahLst/>
            <a:cxnLst/>
            <a:rect l="l" t="t" r="r" b="b"/>
            <a:pathLst>
              <a:path w="1546225" h="160654">
                <a:moveTo>
                  <a:pt x="1546225" y="0"/>
                </a:moveTo>
                <a:lnTo>
                  <a:pt x="0" y="38100"/>
                </a:lnTo>
                <a:lnTo>
                  <a:pt x="0" y="160337"/>
                </a:lnTo>
                <a:lnTo>
                  <a:pt x="1546225" y="76200"/>
                </a:lnTo>
                <a:lnTo>
                  <a:pt x="1546225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5226" y="6056312"/>
            <a:ext cx="3395979" cy="314325"/>
          </a:xfrm>
          <a:custGeom>
            <a:avLst/>
            <a:gdLst/>
            <a:ahLst/>
            <a:cxnLst/>
            <a:rect l="l" t="t" r="r" b="b"/>
            <a:pathLst>
              <a:path w="3395979" h="314325">
                <a:moveTo>
                  <a:pt x="3395599" y="0"/>
                </a:moveTo>
                <a:lnTo>
                  <a:pt x="0" y="247650"/>
                </a:lnTo>
                <a:lnTo>
                  <a:pt x="0" y="314325"/>
                </a:lnTo>
                <a:lnTo>
                  <a:pt x="3395599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303962"/>
            <a:ext cx="5745226" cy="552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29051" y="6418262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583431" y="0"/>
                </a:moveTo>
                <a:lnTo>
                  <a:pt x="0" y="438150"/>
                </a:lnTo>
                <a:lnTo>
                  <a:pt x="3459733" y="438150"/>
                </a:lnTo>
                <a:lnTo>
                  <a:pt x="3990975" y="323850"/>
                </a:lnTo>
                <a:lnTo>
                  <a:pt x="3583431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11975" y="6142037"/>
            <a:ext cx="2228850" cy="6000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85125" y="5002148"/>
            <a:ext cx="1155700" cy="381635"/>
          </a:xfrm>
          <a:custGeom>
            <a:avLst/>
            <a:gdLst/>
            <a:ahLst/>
            <a:cxnLst/>
            <a:rect l="l" t="t" r="r" b="b"/>
            <a:pathLst>
              <a:path w="1155700" h="381635">
                <a:moveTo>
                  <a:pt x="0" y="0"/>
                </a:moveTo>
                <a:lnTo>
                  <a:pt x="0" y="9525"/>
                </a:lnTo>
                <a:lnTo>
                  <a:pt x="1155700" y="381126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2359025"/>
            <a:ext cx="7985125" cy="26526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85125" y="4840351"/>
            <a:ext cx="1155700" cy="5048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454150"/>
            <a:ext cx="7985125" cy="34717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41725" y="0"/>
            <a:ext cx="5014976" cy="43258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28126" y="4289425"/>
            <a:ext cx="512699" cy="4745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94801" y="4108450"/>
            <a:ext cx="446405" cy="532130"/>
          </a:xfrm>
          <a:custGeom>
            <a:avLst/>
            <a:gdLst/>
            <a:ahLst/>
            <a:cxnLst/>
            <a:rect l="l" t="t" r="r" b="b"/>
            <a:pathLst>
              <a:path w="446404" h="532129">
                <a:moveTo>
                  <a:pt x="152400" y="0"/>
                </a:moveTo>
                <a:lnTo>
                  <a:pt x="0" y="142875"/>
                </a:lnTo>
                <a:lnTo>
                  <a:pt x="446024" y="531749"/>
                </a:lnTo>
                <a:lnTo>
                  <a:pt x="446024" y="274574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95725" y="0"/>
            <a:ext cx="4951476" cy="42513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40300" y="0"/>
            <a:ext cx="3990975" cy="40227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37200" y="0"/>
            <a:ext cx="3489325" cy="3937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07475" y="3927475"/>
            <a:ext cx="133350" cy="1524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94826" y="1349375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122174" y="0"/>
                </a:moveTo>
                <a:lnTo>
                  <a:pt x="0" y="304800"/>
                </a:lnTo>
                <a:lnTo>
                  <a:pt x="245999" y="819150"/>
                </a:lnTo>
                <a:lnTo>
                  <a:pt x="245999" y="323850"/>
                </a:lnTo>
                <a:lnTo>
                  <a:pt x="122174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07426" y="0"/>
            <a:ext cx="909574" cy="16541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90026" y="0"/>
            <a:ext cx="541274" cy="12636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45575" y="1036700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85725" y="0"/>
                </a:moveTo>
                <a:lnTo>
                  <a:pt x="0" y="227837"/>
                </a:lnTo>
                <a:lnTo>
                  <a:pt x="95250" y="493649"/>
                </a:lnTo>
                <a:lnTo>
                  <a:pt x="95250" y="9398"/>
                </a:lnTo>
                <a:lnTo>
                  <a:pt x="85725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5" y="2541523"/>
            <a:ext cx="9131300" cy="29592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5" y="3416300"/>
            <a:ext cx="9131300" cy="21225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75" y="5043423"/>
            <a:ext cx="9131300" cy="6572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59051" y="0"/>
            <a:ext cx="7075424" cy="504342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72151" y="0"/>
            <a:ext cx="3862324" cy="414972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70625" y="0"/>
            <a:ext cx="2863850" cy="39116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73976" y="0"/>
            <a:ext cx="1960499" cy="329247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51725" y="0"/>
            <a:ext cx="1682750" cy="30734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07401" y="0"/>
            <a:ext cx="1227074" cy="236067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2590800"/>
            <a:ext cx="5826125" cy="208432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88025" y="4437126"/>
            <a:ext cx="3352800" cy="110324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4992" y="351048"/>
            <a:ext cx="7694676" cy="272135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Миципальная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программа Ермаковского района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культуры»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Цель Программы                 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создание условий для развития и реализации культурного и духовного потенциала населения Ермаковского района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Задачи Программы               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задача 1 «Обеспечение доступа населения Ермаковского района к библиотечным услугам»;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задача 2 «Обеспечение доступа населения Ермаковского района к культурным благам 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 участию в культурной  жизни»;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задача 3 «Обеспечение населения Ермаковского района качественным дополнительным образованием»;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задача 4 «Создание условий для устойчивого развития отрасли «культура» в Ермаковском районе»</a:t>
            </a:r>
            <a:endParaRPr sz="1300" b="1" dirty="0"/>
          </a:p>
        </p:txBody>
      </p:sp>
      <p:sp>
        <p:nvSpPr>
          <p:cNvPr id="43" name="object 43"/>
          <p:cNvSpPr/>
          <p:nvPr/>
        </p:nvSpPr>
        <p:spPr>
          <a:xfrm>
            <a:off x="597268" y="367538"/>
            <a:ext cx="7772400" cy="2629414"/>
          </a:xfrm>
          <a:custGeom>
            <a:avLst/>
            <a:gdLst/>
            <a:ahLst/>
            <a:cxnLst/>
            <a:rect l="l" t="t" r="r" b="b"/>
            <a:pathLst>
              <a:path w="7772400" h="2448560">
                <a:moveTo>
                  <a:pt x="0" y="2448305"/>
                </a:moveTo>
                <a:lnTo>
                  <a:pt x="7772400" y="2448305"/>
                </a:lnTo>
                <a:lnTo>
                  <a:pt x="7772400" y="0"/>
                </a:lnTo>
                <a:lnTo>
                  <a:pt x="0" y="0"/>
                </a:lnTo>
                <a:lnTo>
                  <a:pt x="0" y="2448305"/>
                </a:lnTo>
                <a:close/>
              </a:path>
            </a:pathLst>
          </a:custGeom>
          <a:ln w="9525">
            <a:solidFill>
              <a:srgbClr val="E4B6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37503" y="373379"/>
            <a:ext cx="377951" cy="51663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37347" y="647700"/>
            <a:ext cx="377951" cy="51663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38643" y="922019"/>
            <a:ext cx="377951" cy="51663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88564" y="1196339"/>
            <a:ext cx="377951" cy="51663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79947" y="1196339"/>
            <a:ext cx="377951" cy="51663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00059" y="1501139"/>
            <a:ext cx="239268" cy="3200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84064" y="1668779"/>
            <a:ext cx="239267" cy="3200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58100" y="1836420"/>
            <a:ext cx="239268" cy="3200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86644" y="1928802"/>
            <a:ext cx="239268" cy="3200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14743" y="2171700"/>
            <a:ext cx="239268" cy="3200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28816" y="2339339"/>
            <a:ext cx="239268" cy="3200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70932" y="2506979"/>
            <a:ext cx="245363" cy="32003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79591" y="2506979"/>
            <a:ext cx="239267" cy="3200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3" name="object 10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69928480"/>
              </p:ext>
            </p:extLst>
          </p:nvPr>
        </p:nvGraphicFramePr>
        <p:xfrm>
          <a:off x="484194" y="3098479"/>
          <a:ext cx="8143932" cy="3070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550"/>
                <a:gridCol w="1224026"/>
                <a:gridCol w="1223899"/>
                <a:gridCol w="1152525"/>
                <a:gridCol w="1158932"/>
              </a:tblGrid>
              <a:tr h="365864">
                <a:tc>
                  <a:txBody>
                    <a:bodyPr/>
                    <a:lstStyle/>
                    <a:p>
                      <a:pPr marL="3048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04477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населения, участвующего в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мероприятиях, проводимых муниципальными учреждениями культуры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1929,1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экземпляров новых поступлений в библиотечные фонды общедоступных библиотек на 1 тыс. человек населения  (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экз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457,2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4089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выпускников поступивших в образовательные учреждения среднего профессионального образования  в области культуры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2751"/>
            <a:ext cx="3178175" cy="430887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  <a:effectLst/>
              </a:rPr>
              <a:t>Цель программы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79838" y="273050"/>
            <a:ext cx="4906962" cy="1723549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tx1"/>
                </a:solidFill>
              </a:rPr>
              <a:t>Объем </a:t>
            </a:r>
            <a:r>
              <a:rPr lang="ru-RU" sz="2800" b="1" dirty="0" smtClean="0">
                <a:solidFill>
                  <a:schemeClr val="tx1"/>
                </a:solidFill>
              </a:rPr>
              <a:t>финансирования</a:t>
            </a:r>
          </a:p>
          <a:p>
            <a:pPr>
              <a:defRPr/>
            </a:pP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1772816"/>
            <a:ext cx="3440361" cy="212365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ü"/>
              <a:defRPr/>
            </a:pPr>
            <a:endParaRPr lang="ru-RU" sz="1600" dirty="0" smtClean="0"/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ü"/>
              <a:defRPr/>
            </a:pPr>
            <a:endParaRPr lang="ru-RU" sz="1600" dirty="0" smtClean="0"/>
          </a:p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</a:rPr>
              <a:t>Создание условий для 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</a:rPr>
              <a:t>развития и реализации культурного и духовного потенциала населения Ермаковского района</a:t>
            </a: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306388" y="1163638"/>
            <a:ext cx="86137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6" name="Group 549"/>
          <p:cNvGraphicFramePr>
            <a:graphicFrameLocks/>
          </p:cNvGraphicFramePr>
          <p:nvPr/>
        </p:nvGraphicFramePr>
        <p:xfrm>
          <a:off x="4073525" y="2492896"/>
          <a:ext cx="3675614" cy="1440160"/>
        </p:xfrm>
        <a:graphic>
          <a:graphicData uri="http://schemas.openxmlformats.org/drawingml/2006/table">
            <a:tbl>
              <a:tblPr/>
              <a:tblGrid>
                <a:gridCol w="938478"/>
                <a:gridCol w="910908"/>
                <a:gridCol w="914217"/>
                <a:gridCol w="912011"/>
              </a:tblGrid>
              <a:tr h="680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0803" marB="10803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0803" marB="10803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0803" marB="10803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0803" marB="10803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96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195523,5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0" marR="0" marT="10803" marB="10803" anchor="b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203766,5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0803" marB="10803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151402,3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0803" marB="10803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146625,4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0803" marB="10803" anchor="b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105"/>
          <p:cNvSpPr txBox="1">
            <a:spLocks noChangeArrowheads="1"/>
          </p:cNvSpPr>
          <p:nvPr/>
        </p:nvSpPr>
        <p:spPr bwMode="auto">
          <a:xfrm>
            <a:off x="7164388" y="2200275"/>
            <a:ext cx="1549400" cy="296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pPr algn="l"/>
            <a:r>
              <a:rPr lang="ru-RU" altLang="ru-RU" b="1">
                <a:latin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330" grpId="0"/>
      <p:bldP spid="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4348" y="285728"/>
            <a:ext cx="7694676" cy="300551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ctr"/>
            <a:r>
              <a:rPr lang="ru-RU" b="1" dirty="0" smtClean="0"/>
              <a:t>Муниципальная программа Ермаковского района</a:t>
            </a:r>
            <a:endParaRPr lang="ru-RU" dirty="0" smtClean="0"/>
          </a:p>
          <a:p>
            <a:pPr algn="ctr"/>
            <a:r>
              <a:rPr lang="ru-RU" b="1" dirty="0" smtClean="0"/>
              <a:t>«Молодежь Ермаковского района  в XXI веке» </a:t>
            </a:r>
            <a:endParaRPr lang="ru-RU" dirty="0" smtClean="0"/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Цель Программы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 Создание условий для развития потенциала молодежи и его реализации в интересах развития Ермаковского района и Красноярского края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Задачи Программы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Создание условий для успешной социализации и эффективной самореализации молодежи;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Создание условий для дальнейшего развития и совершенствования системы  патриотического воспитания;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Государственная поддержка в решении жилищной проблемы молодых семей, признанных в установленном порядке, нуждающимися в улучшении  жилищных условий;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Развитие этнокультурного многообразия народов Ермаковского района, гармонизация национальных и межнациональных (межэтнических) отношений, успешная социальная и культурная адаптация и интеграция мигрантов, повышение </a:t>
            </a:r>
            <a:r>
              <a:rPr lang="ru-RU" sz="1200" dirty="0" err="1" smtClean="0"/>
              <a:t>этнотолерантности</a:t>
            </a:r>
            <a:r>
              <a:rPr lang="ru-RU" sz="1200" dirty="0" smtClean="0"/>
              <a:t> в общественном социуме региона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Создание условий для успешной социализации и эффективной самореализации молодежи;</a:t>
            </a:r>
          </a:p>
          <a:p>
            <a:r>
              <a:rPr lang="ru-RU" sz="1400" dirty="0" smtClean="0"/>
              <a:t>Создание условий для дальнейшего развития и совершенствования системы  патриотического воспитания;</a:t>
            </a:r>
          </a:p>
          <a:p>
            <a:r>
              <a:rPr lang="ru-RU" sz="1400" dirty="0" smtClean="0"/>
              <a:t>Государственная поддержка в решении жилищной проблемы молодых семей, признанных в установленном порядке, нуждающимися в улучшении  жилищных условий;</a:t>
            </a:r>
          </a:p>
          <a:p>
            <a:r>
              <a:rPr lang="ru-RU" sz="1400" dirty="0" smtClean="0"/>
              <a:t>Развитие этнокультурного многообразия народов Ермаковского района, гармонизация национальных и межнациональных (межэтнических) отношений, успешная социальная и</a:t>
            </a:r>
            <a:endParaRPr lang="ru-RU" sz="1400" dirty="0"/>
          </a:p>
        </p:txBody>
      </p:sp>
      <p:sp>
        <p:nvSpPr>
          <p:cNvPr id="43" name="object 43"/>
          <p:cNvSpPr/>
          <p:nvPr/>
        </p:nvSpPr>
        <p:spPr>
          <a:xfrm>
            <a:off x="642910" y="142852"/>
            <a:ext cx="7772400" cy="3020064"/>
          </a:xfrm>
          <a:custGeom>
            <a:avLst/>
            <a:gdLst/>
            <a:ahLst/>
            <a:cxnLst/>
            <a:rect l="l" t="t" r="r" b="b"/>
            <a:pathLst>
              <a:path w="7772400" h="2448560">
                <a:moveTo>
                  <a:pt x="0" y="2448305"/>
                </a:moveTo>
                <a:lnTo>
                  <a:pt x="7772400" y="2448305"/>
                </a:lnTo>
                <a:lnTo>
                  <a:pt x="7772400" y="0"/>
                </a:lnTo>
                <a:lnTo>
                  <a:pt x="0" y="0"/>
                </a:lnTo>
                <a:lnTo>
                  <a:pt x="0" y="2448305"/>
                </a:lnTo>
                <a:close/>
              </a:path>
            </a:pathLst>
          </a:custGeom>
          <a:ln w="9525">
            <a:solidFill>
              <a:srgbClr val="E4B6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37503" y="373379"/>
            <a:ext cx="377951" cy="516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37347" y="647700"/>
            <a:ext cx="377951" cy="516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38643" y="922019"/>
            <a:ext cx="377951" cy="516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79947" y="1196339"/>
            <a:ext cx="377951" cy="516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00059" y="1501139"/>
            <a:ext cx="239268" cy="320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84064" y="1668779"/>
            <a:ext cx="239267" cy="320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58100" y="1836420"/>
            <a:ext cx="239268" cy="320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86644" y="1928802"/>
            <a:ext cx="239268" cy="320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14743" y="2171700"/>
            <a:ext cx="239268" cy="320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70932" y="2506979"/>
            <a:ext cx="245363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79591" y="2506979"/>
            <a:ext cx="239267" cy="320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39750" y="4832654"/>
            <a:ext cx="3384550" cy="548005"/>
          </a:xfrm>
          <a:custGeom>
            <a:avLst/>
            <a:gdLst/>
            <a:ahLst/>
            <a:cxnLst/>
            <a:rect l="l" t="t" r="r" b="b"/>
            <a:pathLst>
              <a:path w="3384550" h="548004">
                <a:moveTo>
                  <a:pt x="0" y="547573"/>
                </a:moveTo>
                <a:lnTo>
                  <a:pt x="3384550" y="547573"/>
                </a:lnTo>
                <a:lnTo>
                  <a:pt x="3384550" y="0"/>
                </a:lnTo>
                <a:lnTo>
                  <a:pt x="0" y="0"/>
                </a:lnTo>
                <a:lnTo>
                  <a:pt x="0" y="547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924300" y="4832654"/>
            <a:ext cx="1224280" cy="548005"/>
          </a:xfrm>
          <a:custGeom>
            <a:avLst/>
            <a:gdLst/>
            <a:ahLst/>
            <a:cxnLst/>
            <a:rect l="l" t="t" r="r" b="b"/>
            <a:pathLst>
              <a:path w="1224279" h="548004">
                <a:moveTo>
                  <a:pt x="0" y="547573"/>
                </a:moveTo>
                <a:lnTo>
                  <a:pt x="1223962" y="547573"/>
                </a:lnTo>
                <a:lnTo>
                  <a:pt x="1223962" y="0"/>
                </a:lnTo>
                <a:lnTo>
                  <a:pt x="0" y="0"/>
                </a:lnTo>
                <a:lnTo>
                  <a:pt x="0" y="547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148326" y="4832654"/>
            <a:ext cx="1224280" cy="548005"/>
          </a:xfrm>
          <a:custGeom>
            <a:avLst/>
            <a:gdLst/>
            <a:ahLst/>
            <a:cxnLst/>
            <a:rect l="l" t="t" r="r" b="b"/>
            <a:pathLst>
              <a:path w="1224279" h="548004">
                <a:moveTo>
                  <a:pt x="0" y="547573"/>
                </a:moveTo>
                <a:lnTo>
                  <a:pt x="1223962" y="547573"/>
                </a:lnTo>
                <a:lnTo>
                  <a:pt x="1223962" y="0"/>
                </a:lnTo>
                <a:lnTo>
                  <a:pt x="0" y="0"/>
                </a:lnTo>
                <a:lnTo>
                  <a:pt x="0" y="547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372225" y="4832654"/>
            <a:ext cx="1152525" cy="548005"/>
          </a:xfrm>
          <a:custGeom>
            <a:avLst/>
            <a:gdLst/>
            <a:ahLst/>
            <a:cxnLst/>
            <a:rect l="l" t="t" r="r" b="b"/>
            <a:pathLst>
              <a:path w="1152525" h="548004">
                <a:moveTo>
                  <a:pt x="0" y="547573"/>
                </a:moveTo>
                <a:lnTo>
                  <a:pt x="1152525" y="547573"/>
                </a:lnTo>
                <a:lnTo>
                  <a:pt x="1152525" y="0"/>
                </a:lnTo>
                <a:lnTo>
                  <a:pt x="0" y="0"/>
                </a:lnTo>
                <a:lnTo>
                  <a:pt x="0" y="547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524750" y="4832654"/>
            <a:ext cx="1079500" cy="548005"/>
          </a:xfrm>
          <a:custGeom>
            <a:avLst/>
            <a:gdLst/>
            <a:ahLst/>
            <a:cxnLst/>
            <a:rect l="l" t="t" r="r" b="b"/>
            <a:pathLst>
              <a:path w="1079500" h="548004">
                <a:moveTo>
                  <a:pt x="0" y="547573"/>
                </a:moveTo>
                <a:lnTo>
                  <a:pt x="1079500" y="547573"/>
                </a:lnTo>
                <a:lnTo>
                  <a:pt x="1079500" y="0"/>
                </a:lnTo>
                <a:lnTo>
                  <a:pt x="0" y="0"/>
                </a:lnTo>
                <a:lnTo>
                  <a:pt x="0" y="547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39750" y="5380215"/>
            <a:ext cx="3384550" cy="720725"/>
          </a:xfrm>
          <a:custGeom>
            <a:avLst/>
            <a:gdLst/>
            <a:ahLst/>
            <a:cxnLst/>
            <a:rect l="l" t="t" r="r" b="b"/>
            <a:pathLst>
              <a:path w="3384550" h="720725">
                <a:moveTo>
                  <a:pt x="0" y="720572"/>
                </a:moveTo>
                <a:lnTo>
                  <a:pt x="3384550" y="720572"/>
                </a:lnTo>
                <a:lnTo>
                  <a:pt x="3384550" y="0"/>
                </a:lnTo>
                <a:lnTo>
                  <a:pt x="0" y="0"/>
                </a:lnTo>
                <a:lnTo>
                  <a:pt x="0" y="720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24300" y="5380215"/>
            <a:ext cx="1224280" cy="720725"/>
          </a:xfrm>
          <a:custGeom>
            <a:avLst/>
            <a:gdLst/>
            <a:ahLst/>
            <a:cxnLst/>
            <a:rect l="l" t="t" r="r" b="b"/>
            <a:pathLst>
              <a:path w="1224279" h="720725">
                <a:moveTo>
                  <a:pt x="0" y="720572"/>
                </a:moveTo>
                <a:lnTo>
                  <a:pt x="1223962" y="720572"/>
                </a:lnTo>
                <a:lnTo>
                  <a:pt x="1223962" y="0"/>
                </a:lnTo>
                <a:lnTo>
                  <a:pt x="0" y="0"/>
                </a:lnTo>
                <a:lnTo>
                  <a:pt x="0" y="720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48326" y="5380215"/>
            <a:ext cx="1224280" cy="720725"/>
          </a:xfrm>
          <a:custGeom>
            <a:avLst/>
            <a:gdLst/>
            <a:ahLst/>
            <a:cxnLst/>
            <a:rect l="l" t="t" r="r" b="b"/>
            <a:pathLst>
              <a:path w="1224279" h="720725">
                <a:moveTo>
                  <a:pt x="0" y="720572"/>
                </a:moveTo>
                <a:lnTo>
                  <a:pt x="1223962" y="720572"/>
                </a:lnTo>
                <a:lnTo>
                  <a:pt x="1223962" y="0"/>
                </a:lnTo>
                <a:lnTo>
                  <a:pt x="0" y="0"/>
                </a:lnTo>
                <a:lnTo>
                  <a:pt x="0" y="720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372225" y="5380215"/>
            <a:ext cx="1152525" cy="720725"/>
          </a:xfrm>
          <a:custGeom>
            <a:avLst/>
            <a:gdLst/>
            <a:ahLst/>
            <a:cxnLst/>
            <a:rect l="l" t="t" r="r" b="b"/>
            <a:pathLst>
              <a:path w="1152525" h="720725">
                <a:moveTo>
                  <a:pt x="0" y="720572"/>
                </a:moveTo>
                <a:lnTo>
                  <a:pt x="1152525" y="720572"/>
                </a:lnTo>
                <a:lnTo>
                  <a:pt x="1152525" y="0"/>
                </a:lnTo>
                <a:lnTo>
                  <a:pt x="0" y="0"/>
                </a:lnTo>
                <a:lnTo>
                  <a:pt x="0" y="720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524750" y="5380215"/>
            <a:ext cx="1079500" cy="720725"/>
          </a:xfrm>
          <a:custGeom>
            <a:avLst/>
            <a:gdLst/>
            <a:ahLst/>
            <a:cxnLst/>
            <a:rect l="l" t="t" r="r" b="b"/>
            <a:pathLst>
              <a:path w="1079500" h="720725">
                <a:moveTo>
                  <a:pt x="0" y="720572"/>
                </a:moveTo>
                <a:lnTo>
                  <a:pt x="1079500" y="720572"/>
                </a:lnTo>
                <a:lnTo>
                  <a:pt x="1079500" y="0"/>
                </a:lnTo>
                <a:lnTo>
                  <a:pt x="0" y="0"/>
                </a:lnTo>
                <a:lnTo>
                  <a:pt x="0" y="720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3" name="object 103"/>
          <p:cNvGraphicFramePr>
            <a:graphicFrameLocks noGrp="1"/>
          </p:cNvGraphicFramePr>
          <p:nvPr/>
        </p:nvGraphicFramePr>
        <p:xfrm>
          <a:off x="500034" y="3286124"/>
          <a:ext cx="8143932" cy="30757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550"/>
                <a:gridCol w="1224026"/>
                <a:gridCol w="1223899"/>
                <a:gridCol w="1152525"/>
                <a:gridCol w="1158932"/>
              </a:tblGrid>
              <a:tr h="318210">
                <a:tc rowSpan="2">
                  <a:txBody>
                    <a:bodyPr/>
                    <a:lstStyle/>
                    <a:p>
                      <a:pPr marL="3048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76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508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молодых граждан, проживающих в Ермаковском районе, вовлеченных в реализацию социально-экономических проектов (%)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kern="5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kern="5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Arial"/>
                          <a:ea typeface="Times New Roman"/>
                          <a:cs typeface="Times New Roman"/>
                        </a:rPr>
                        <a:t>9,6</a:t>
                      </a:r>
                      <a:endParaRPr lang="ru-RU" sz="1000" kern="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kern="5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kern="5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Arial"/>
                          <a:ea typeface="Times New Roman"/>
                          <a:cs typeface="Times New Roman"/>
                        </a:rPr>
                        <a:t>9,7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kern="5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kern="5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Arial"/>
                          <a:ea typeface="Times New Roman"/>
                          <a:cs typeface="Times New Roman"/>
                        </a:rPr>
                        <a:t>9,8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kern="5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kern="5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Arial"/>
                          <a:ea typeface="Times New Roman"/>
                          <a:cs typeface="Times New Roman"/>
                        </a:rPr>
                        <a:t>9,9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kern="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753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молодых граждан, вовлеченных  в мероприятия патриотической направленности (%)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kern="5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Arial"/>
                          <a:ea typeface="Times New Roman"/>
                          <a:cs typeface="Times New Roman"/>
                        </a:rPr>
                        <a:t>33,2</a:t>
                      </a:r>
                      <a:endParaRPr lang="ru-RU" sz="1000" kern="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kern="5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Arial"/>
                          <a:ea typeface="Times New Roman"/>
                          <a:cs typeface="Times New Roman"/>
                        </a:rPr>
                        <a:t>33,9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kern="5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Arial"/>
                          <a:ea typeface="Times New Roman"/>
                          <a:cs typeface="Times New Roman"/>
                        </a:rPr>
                        <a:t>33,9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kern="5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Arial"/>
                          <a:ea typeface="Times New Roman"/>
                          <a:cs typeface="Times New Roman"/>
                        </a:rPr>
                        <a:t>33,9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kern="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1461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молодых семей, получивших свидетельства о выделении социальных выплат на приобретение или строительство жилья и реализовавших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свое право на улучшение жилищных условий за счет средств социальной выплаты, в общем количестве молодых семей, получивших свидетельства о выделении социальной выплаты на приобретение или строительства жилья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kern="5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kern="5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kern="5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 kern="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kern="5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kern="5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kern="5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 kern="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kern="5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kern="5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kern="5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kern="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kern="5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kern="5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kern="5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kern="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85786" y="709598"/>
            <a:ext cx="7267575" cy="646331"/>
          </a:xfrm>
        </p:spPr>
        <p:txBody>
          <a:bodyPr lIns="91440" tIns="45720" rIns="91440" bIns="45720"/>
          <a:lstStyle/>
          <a:p>
            <a:pPr algn="ctr" eaLnBrk="1" hangingPunct="1"/>
            <a:r>
              <a:rPr lang="ru-RU" sz="1800" b="0" dirty="0" smtClean="0">
                <a:solidFill>
                  <a:schemeClr val="tx1"/>
                </a:solidFill>
                <a:latin typeface="Georgia" pitchFamily="18" charset="0"/>
              </a:rPr>
              <a:t>Количество мероприятий проводимых в рамках муниципальной программы «Молодежь Ермаковского района в </a:t>
            </a:r>
            <a:r>
              <a:rPr lang="en-US" sz="1800" b="0" dirty="0" smtClean="0">
                <a:solidFill>
                  <a:schemeClr val="tx1"/>
                </a:solidFill>
                <a:latin typeface="Georgia" pitchFamily="18" charset="0"/>
              </a:rPr>
              <a:t>XXI </a:t>
            </a:r>
            <a:r>
              <a:rPr lang="ru-RU" sz="1800" b="0" dirty="0" smtClean="0">
                <a:solidFill>
                  <a:schemeClr val="tx1"/>
                </a:solidFill>
                <a:latin typeface="Georgia" pitchFamily="18" charset="0"/>
              </a:rPr>
              <a:t>веке»</a:t>
            </a:r>
          </a:p>
        </p:txBody>
      </p:sp>
      <p:graphicFrame>
        <p:nvGraphicFramePr>
          <p:cNvPr id="15362" name="Объект 3"/>
          <p:cNvGraphicFramePr>
            <a:graphicFrameLocks noGrp="1"/>
          </p:cNvGraphicFramePr>
          <p:nvPr>
            <p:ph idx="4294967295"/>
          </p:nvPr>
        </p:nvGraphicFramePr>
        <p:xfrm>
          <a:off x="1582738" y="2439988"/>
          <a:ext cx="5937250" cy="2520950"/>
        </p:xfrm>
        <a:graphic>
          <a:graphicData uri="http://schemas.openxmlformats.org/presentationml/2006/ole">
            <p:oleObj spid="_x0000_s149512" name="Worksheet" r:id="rId3" imgW="8905743" imgH="37813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8596" y="0"/>
            <a:ext cx="8501090" cy="2996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solidFill>
                <a:srgbClr val="1602AA"/>
              </a:solidFill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Муниципальной программы «Развитие физической культуры и  спорта  в Ермаковском районе»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</a:rPr>
              <a:t>Цель Программы</a:t>
            </a:r>
          </a:p>
          <a:p>
            <a:pPr algn="ctr"/>
            <a:endParaRPr lang="ru-RU" sz="1400" b="1" dirty="0" smtClean="0">
              <a:solidFill>
                <a:srgbClr val="0000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0000"/>
                </a:solidFill>
              </a:rPr>
              <a:t> </a:t>
            </a:r>
            <a:r>
              <a:rPr lang="ru-RU" sz="1200" dirty="0" smtClean="0">
                <a:solidFill>
                  <a:srgbClr val="000000"/>
                </a:solidFill>
              </a:rPr>
              <a:t>    </a:t>
            </a:r>
            <a:r>
              <a:rPr lang="ru-RU" sz="1300" dirty="0" smtClean="0">
                <a:solidFill>
                  <a:srgbClr val="000000"/>
                </a:solidFill>
              </a:rPr>
              <a:t>Создание условий, обеспечивающих возможность гражданам систематически заниматься физической культурой и спортом, повышение конкурентоспособности спорта Ермаковского района  на краевой спортивной арене, формирование цельной системы подготовки спортивного резерва;</a:t>
            </a:r>
          </a:p>
          <a:p>
            <a:pPr algn="ctr"/>
            <a:endParaRPr lang="ru-RU" sz="140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Задачи Программы</a:t>
            </a:r>
          </a:p>
          <a:p>
            <a:pPr algn="just">
              <a:buFont typeface="Arial" pitchFamily="34" charset="0"/>
              <a:buChar char="•"/>
            </a:pPr>
            <a:r>
              <a:rPr lang="ru-RU" sz="1300" b="1" dirty="0" smtClean="0">
                <a:solidFill>
                  <a:srgbClr val="000000"/>
                </a:solidFill>
              </a:rPr>
              <a:t> </a:t>
            </a:r>
            <a:r>
              <a:rPr lang="ru-RU" sz="1300" dirty="0" smtClean="0">
                <a:solidFill>
                  <a:srgbClr val="000000"/>
                </a:solidFill>
              </a:rPr>
              <a:t>   Обеспечение развития массовой физической культуры на территории Ермаковского района;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000000"/>
                </a:solidFill>
              </a:rPr>
              <a:t>    Обеспечение развития адаптивного спорта на территории Ермаковского района;</a:t>
            </a:r>
          </a:p>
          <a:p>
            <a:pPr algn="just"/>
            <a:endParaRPr lang="ru-RU" sz="1300" dirty="0" smtClean="0">
              <a:solidFill>
                <a:srgbClr val="000000"/>
              </a:solidFill>
            </a:endParaRPr>
          </a:p>
          <a:p>
            <a:pPr algn="just"/>
            <a:endParaRPr lang="ru-RU" sz="1300" dirty="0" smtClean="0">
              <a:solidFill>
                <a:srgbClr val="000000"/>
              </a:solidFill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> 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</a:t>
            </a:r>
            <a:endParaRPr lang="ru-RU" sz="1400" dirty="0"/>
          </a:p>
        </p:txBody>
      </p:sp>
      <p:sp>
        <p:nvSpPr>
          <p:cNvPr id="43" name="object 43"/>
          <p:cNvSpPr/>
          <p:nvPr/>
        </p:nvSpPr>
        <p:spPr>
          <a:xfrm>
            <a:off x="214282" y="142852"/>
            <a:ext cx="8786874" cy="3020064"/>
          </a:xfrm>
          <a:custGeom>
            <a:avLst/>
            <a:gdLst/>
            <a:ahLst/>
            <a:cxnLst/>
            <a:rect l="l" t="t" r="r" b="b"/>
            <a:pathLst>
              <a:path w="7772400" h="2448560">
                <a:moveTo>
                  <a:pt x="0" y="2448305"/>
                </a:moveTo>
                <a:lnTo>
                  <a:pt x="7772400" y="2448305"/>
                </a:lnTo>
                <a:lnTo>
                  <a:pt x="7772400" y="0"/>
                </a:lnTo>
                <a:lnTo>
                  <a:pt x="0" y="0"/>
                </a:lnTo>
                <a:lnTo>
                  <a:pt x="0" y="2448305"/>
                </a:lnTo>
                <a:close/>
              </a:path>
            </a:pathLst>
          </a:custGeom>
          <a:ln w="9525">
            <a:solidFill>
              <a:srgbClr val="E4B6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37503" y="373379"/>
            <a:ext cx="377951" cy="516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37347" y="647700"/>
            <a:ext cx="377951" cy="516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38643" y="922019"/>
            <a:ext cx="377951" cy="516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79947" y="1196339"/>
            <a:ext cx="377951" cy="516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00059" y="1501139"/>
            <a:ext cx="239268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58100" y="1836420"/>
            <a:ext cx="239268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86644" y="1928802"/>
            <a:ext cx="239268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300192" y="2132856"/>
            <a:ext cx="239268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28816" y="2339339"/>
            <a:ext cx="239268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79591" y="2506979"/>
            <a:ext cx="239267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4000496" y="3500438"/>
            <a:ext cx="4679950" cy="70484"/>
          </a:xfrm>
          <a:custGeom>
            <a:avLst/>
            <a:gdLst/>
            <a:ahLst/>
            <a:cxnLst/>
            <a:rect l="l" t="t" r="r" b="b"/>
            <a:pathLst>
              <a:path w="4679950" h="213360">
                <a:moveTo>
                  <a:pt x="0" y="213347"/>
                </a:moveTo>
                <a:lnTo>
                  <a:pt x="4679950" y="213347"/>
                </a:lnTo>
                <a:lnTo>
                  <a:pt x="4679950" y="0"/>
                </a:lnTo>
                <a:lnTo>
                  <a:pt x="0" y="0"/>
                </a:lnTo>
                <a:lnTo>
                  <a:pt x="0" y="213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88224" y="4869160"/>
            <a:ext cx="1224280" cy="230504"/>
          </a:xfrm>
          <a:custGeom>
            <a:avLst/>
            <a:gdLst/>
            <a:ahLst/>
            <a:cxnLst/>
            <a:rect l="l" t="t" r="r" b="b"/>
            <a:pathLst>
              <a:path w="1224279" h="230504">
                <a:moveTo>
                  <a:pt x="0" y="230136"/>
                </a:moveTo>
                <a:lnTo>
                  <a:pt x="1223962" y="230136"/>
                </a:lnTo>
                <a:lnTo>
                  <a:pt x="1223962" y="0"/>
                </a:lnTo>
                <a:lnTo>
                  <a:pt x="0" y="0"/>
                </a:lnTo>
                <a:lnTo>
                  <a:pt x="0" y="230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43504" y="3357562"/>
            <a:ext cx="1224280" cy="230504"/>
          </a:xfrm>
          <a:custGeom>
            <a:avLst/>
            <a:gdLst/>
            <a:ahLst/>
            <a:cxnLst/>
            <a:rect l="l" t="t" r="r" b="b"/>
            <a:pathLst>
              <a:path w="1224279" h="230504">
                <a:moveTo>
                  <a:pt x="0" y="230136"/>
                </a:moveTo>
                <a:lnTo>
                  <a:pt x="1223962" y="230136"/>
                </a:lnTo>
                <a:lnTo>
                  <a:pt x="1223962" y="0"/>
                </a:lnTo>
                <a:lnTo>
                  <a:pt x="0" y="0"/>
                </a:lnTo>
                <a:lnTo>
                  <a:pt x="0" y="230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429388" y="3429000"/>
            <a:ext cx="1152525" cy="230504"/>
          </a:xfrm>
          <a:custGeom>
            <a:avLst/>
            <a:gdLst/>
            <a:ahLst/>
            <a:cxnLst/>
            <a:rect l="l" t="t" r="r" b="b"/>
            <a:pathLst>
              <a:path w="1152525" h="230504">
                <a:moveTo>
                  <a:pt x="0" y="230136"/>
                </a:moveTo>
                <a:lnTo>
                  <a:pt x="1152525" y="230136"/>
                </a:lnTo>
                <a:lnTo>
                  <a:pt x="1152525" y="0"/>
                </a:lnTo>
                <a:lnTo>
                  <a:pt x="0" y="0"/>
                </a:lnTo>
                <a:lnTo>
                  <a:pt x="0" y="230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39750" y="3440658"/>
            <a:ext cx="3384550" cy="469900"/>
          </a:xfrm>
          <a:custGeom>
            <a:avLst/>
            <a:gdLst/>
            <a:ahLst/>
            <a:cxnLst/>
            <a:rect l="l" t="t" r="r" b="b"/>
            <a:pathLst>
              <a:path w="3384550" h="469900">
                <a:moveTo>
                  <a:pt x="0" y="469798"/>
                </a:moveTo>
                <a:lnTo>
                  <a:pt x="3384550" y="469798"/>
                </a:lnTo>
                <a:lnTo>
                  <a:pt x="3384550" y="0"/>
                </a:lnTo>
                <a:lnTo>
                  <a:pt x="0" y="0"/>
                </a:lnTo>
                <a:lnTo>
                  <a:pt x="0" y="4697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924300" y="3440658"/>
            <a:ext cx="1224280" cy="852438"/>
          </a:xfrm>
          <a:custGeom>
            <a:avLst/>
            <a:gdLst/>
            <a:ahLst/>
            <a:cxnLst/>
            <a:rect l="l" t="t" r="r" b="b"/>
            <a:pathLst>
              <a:path w="1224279" h="469900">
                <a:moveTo>
                  <a:pt x="0" y="469798"/>
                </a:moveTo>
                <a:lnTo>
                  <a:pt x="1223962" y="469798"/>
                </a:lnTo>
                <a:lnTo>
                  <a:pt x="1223962" y="0"/>
                </a:lnTo>
                <a:lnTo>
                  <a:pt x="0" y="0"/>
                </a:lnTo>
                <a:lnTo>
                  <a:pt x="0" y="4697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48326" y="3440658"/>
            <a:ext cx="1224280" cy="469900"/>
          </a:xfrm>
          <a:custGeom>
            <a:avLst/>
            <a:gdLst/>
            <a:ahLst/>
            <a:cxnLst/>
            <a:rect l="l" t="t" r="r" b="b"/>
            <a:pathLst>
              <a:path w="1224279" h="469900">
                <a:moveTo>
                  <a:pt x="0" y="469798"/>
                </a:moveTo>
                <a:lnTo>
                  <a:pt x="1223962" y="469798"/>
                </a:lnTo>
                <a:lnTo>
                  <a:pt x="1223962" y="0"/>
                </a:lnTo>
                <a:lnTo>
                  <a:pt x="0" y="0"/>
                </a:lnTo>
                <a:lnTo>
                  <a:pt x="0" y="4697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372225" y="3440658"/>
            <a:ext cx="1152525" cy="469900"/>
          </a:xfrm>
          <a:custGeom>
            <a:avLst/>
            <a:gdLst/>
            <a:ahLst/>
            <a:cxnLst/>
            <a:rect l="l" t="t" r="r" b="b"/>
            <a:pathLst>
              <a:path w="1152525" h="469900">
                <a:moveTo>
                  <a:pt x="0" y="469798"/>
                </a:moveTo>
                <a:lnTo>
                  <a:pt x="1152525" y="469798"/>
                </a:lnTo>
                <a:lnTo>
                  <a:pt x="1152525" y="0"/>
                </a:lnTo>
                <a:lnTo>
                  <a:pt x="0" y="0"/>
                </a:lnTo>
                <a:lnTo>
                  <a:pt x="0" y="4697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524750" y="3440658"/>
            <a:ext cx="1079500" cy="469900"/>
          </a:xfrm>
          <a:custGeom>
            <a:avLst/>
            <a:gdLst/>
            <a:ahLst/>
            <a:cxnLst/>
            <a:rect l="l" t="t" r="r" b="b"/>
            <a:pathLst>
              <a:path w="1079500" h="469900">
                <a:moveTo>
                  <a:pt x="0" y="469798"/>
                </a:moveTo>
                <a:lnTo>
                  <a:pt x="1079500" y="469798"/>
                </a:lnTo>
                <a:lnTo>
                  <a:pt x="1079500" y="0"/>
                </a:lnTo>
                <a:lnTo>
                  <a:pt x="0" y="0"/>
                </a:lnTo>
                <a:lnTo>
                  <a:pt x="0" y="4697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9750" y="3910545"/>
            <a:ext cx="3384550" cy="431800"/>
          </a:xfrm>
          <a:custGeom>
            <a:avLst/>
            <a:gdLst/>
            <a:ahLst/>
            <a:cxnLst/>
            <a:rect l="l" t="t" r="r" b="b"/>
            <a:pathLst>
              <a:path w="3384550" h="431800">
                <a:moveTo>
                  <a:pt x="0" y="431711"/>
                </a:moveTo>
                <a:lnTo>
                  <a:pt x="3384550" y="431711"/>
                </a:lnTo>
                <a:lnTo>
                  <a:pt x="3384550" y="0"/>
                </a:lnTo>
                <a:lnTo>
                  <a:pt x="0" y="0"/>
                </a:lnTo>
                <a:lnTo>
                  <a:pt x="0" y="4317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924300" y="3910545"/>
            <a:ext cx="1224280" cy="431800"/>
          </a:xfrm>
          <a:custGeom>
            <a:avLst/>
            <a:gdLst/>
            <a:ahLst/>
            <a:cxnLst/>
            <a:rect l="l" t="t" r="r" b="b"/>
            <a:pathLst>
              <a:path w="1224279" h="431800">
                <a:moveTo>
                  <a:pt x="0" y="431711"/>
                </a:moveTo>
                <a:lnTo>
                  <a:pt x="1223962" y="431711"/>
                </a:lnTo>
                <a:lnTo>
                  <a:pt x="1223962" y="0"/>
                </a:lnTo>
                <a:lnTo>
                  <a:pt x="0" y="0"/>
                </a:lnTo>
                <a:lnTo>
                  <a:pt x="0" y="4317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9750" y="4342168"/>
            <a:ext cx="3384550" cy="490855"/>
          </a:xfrm>
          <a:custGeom>
            <a:avLst/>
            <a:gdLst/>
            <a:ahLst/>
            <a:cxnLst/>
            <a:rect l="l" t="t" r="r" b="b"/>
            <a:pathLst>
              <a:path w="3384550" h="490854">
                <a:moveTo>
                  <a:pt x="0" y="490435"/>
                </a:moveTo>
                <a:lnTo>
                  <a:pt x="3384550" y="490435"/>
                </a:lnTo>
                <a:lnTo>
                  <a:pt x="3384550" y="0"/>
                </a:lnTo>
                <a:lnTo>
                  <a:pt x="0" y="0"/>
                </a:lnTo>
                <a:lnTo>
                  <a:pt x="0" y="4904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148326" y="4342168"/>
            <a:ext cx="1224280" cy="490855"/>
          </a:xfrm>
          <a:custGeom>
            <a:avLst/>
            <a:gdLst/>
            <a:ahLst/>
            <a:cxnLst/>
            <a:rect l="l" t="t" r="r" b="b"/>
            <a:pathLst>
              <a:path w="1224279" h="490854">
                <a:moveTo>
                  <a:pt x="0" y="490435"/>
                </a:moveTo>
                <a:lnTo>
                  <a:pt x="1223962" y="490435"/>
                </a:lnTo>
                <a:lnTo>
                  <a:pt x="1223962" y="0"/>
                </a:lnTo>
                <a:lnTo>
                  <a:pt x="0" y="0"/>
                </a:lnTo>
                <a:lnTo>
                  <a:pt x="0" y="4904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372225" y="4342168"/>
            <a:ext cx="1152525" cy="490855"/>
          </a:xfrm>
          <a:custGeom>
            <a:avLst/>
            <a:gdLst/>
            <a:ahLst/>
            <a:cxnLst/>
            <a:rect l="l" t="t" r="r" b="b"/>
            <a:pathLst>
              <a:path w="1152525" h="490854">
                <a:moveTo>
                  <a:pt x="0" y="490435"/>
                </a:moveTo>
                <a:lnTo>
                  <a:pt x="1152525" y="490435"/>
                </a:lnTo>
                <a:lnTo>
                  <a:pt x="1152525" y="0"/>
                </a:lnTo>
                <a:lnTo>
                  <a:pt x="0" y="0"/>
                </a:lnTo>
                <a:lnTo>
                  <a:pt x="0" y="4904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524750" y="4342168"/>
            <a:ext cx="1079500" cy="490855"/>
          </a:xfrm>
          <a:custGeom>
            <a:avLst/>
            <a:gdLst/>
            <a:ahLst/>
            <a:cxnLst/>
            <a:rect l="l" t="t" r="r" b="b"/>
            <a:pathLst>
              <a:path w="1079500" h="490854">
                <a:moveTo>
                  <a:pt x="0" y="490435"/>
                </a:moveTo>
                <a:lnTo>
                  <a:pt x="1079500" y="490435"/>
                </a:lnTo>
                <a:lnTo>
                  <a:pt x="1079500" y="0"/>
                </a:lnTo>
                <a:lnTo>
                  <a:pt x="0" y="0"/>
                </a:lnTo>
                <a:lnTo>
                  <a:pt x="0" y="4904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924300" y="4832654"/>
            <a:ext cx="1224280" cy="548005"/>
          </a:xfrm>
          <a:custGeom>
            <a:avLst/>
            <a:gdLst/>
            <a:ahLst/>
            <a:cxnLst/>
            <a:rect l="l" t="t" r="r" b="b"/>
            <a:pathLst>
              <a:path w="1224279" h="548004">
                <a:moveTo>
                  <a:pt x="0" y="547573"/>
                </a:moveTo>
                <a:lnTo>
                  <a:pt x="1223962" y="547573"/>
                </a:lnTo>
                <a:lnTo>
                  <a:pt x="1223962" y="0"/>
                </a:lnTo>
                <a:lnTo>
                  <a:pt x="0" y="0"/>
                </a:lnTo>
                <a:lnTo>
                  <a:pt x="0" y="547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148326" y="4832654"/>
            <a:ext cx="1224280" cy="548005"/>
          </a:xfrm>
          <a:custGeom>
            <a:avLst/>
            <a:gdLst/>
            <a:ahLst/>
            <a:cxnLst/>
            <a:rect l="l" t="t" r="r" b="b"/>
            <a:pathLst>
              <a:path w="1224279" h="548004">
                <a:moveTo>
                  <a:pt x="0" y="547573"/>
                </a:moveTo>
                <a:lnTo>
                  <a:pt x="1223962" y="547573"/>
                </a:lnTo>
                <a:lnTo>
                  <a:pt x="1223962" y="0"/>
                </a:lnTo>
                <a:lnTo>
                  <a:pt x="0" y="0"/>
                </a:lnTo>
                <a:lnTo>
                  <a:pt x="0" y="547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372225" y="4832654"/>
            <a:ext cx="1152525" cy="548005"/>
          </a:xfrm>
          <a:custGeom>
            <a:avLst/>
            <a:gdLst/>
            <a:ahLst/>
            <a:cxnLst/>
            <a:rect l="l" t="t" r="r" b="b"/>
            <a:pathLst>
              <a:path w="1152525" h="548004">
                <a:moveTo>
                  <a:pt x="0" y="547573"/>
                </a:moveTo>
                <a:lnTo>
                  <a:pt x="1152525" y="547573"/>
                </a:lnTo>
                <a:lnTo>
                  <a:pt x="1152525" y="0"/>
                </a:lnTo>
                <a:lnTo>
                  <a:pt x="0" y="0"/>
                </a:lnTo>
                <a:lnTo>
                  <a:pt x="0" y="547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524750" y="4832654"/>
            <a:ext cx="1079500" cy="548005"/>
          </a:xfrm>
          <a:custGeom>
            <a:avLst/>
            <a:gdLst/>
            <a:ahLst/>
            <a:cxnLst/>
            <a:rect l="l" t="t" r="r" b="b"/>
            <a:pathLst>
              <a:path w="1079500" h="548004">
                <a:moveTo>
                  <a:pt x="0" y="547573"/>
                </a:moveTo>
                <a:lnTo>
                  <a:pt x="1079500" y="547573"/>
                </a:lnTo>
                <a:lnTo>
                  <a:pt x="1079500" y="0"/>
                </a:lnTo>
                <a:lnTo>
                  <a:pt x="0" y="0"/>
                </a:lnTo>
                <a:lnTo>
                  <a:pt x="0" y="547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3" name="object 103"/>
          <p:cNvGraphicFramePr>
            <a:graphicFrameLocks noGrp="1"/>
          </p:cNvGraphicFramePr>
          <p:nvPr/>
        </p:nvGraphicFramePr>
        <p:xfrm>
          <a:off x="285720" y="3286124"/>
          <a:ext cx="8678768" cy="2423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9499"/>
                <a:gridCol w="1396861"/>
                <a:gridCol w="1296144"/>
                <a:gridCol w="1224136"/>
                <a:gridCol w="1152128"/>
              </a:tblGrid>
              <a:tr h="0">
                <a:tc>
                  <a:txBody>
                    <a:bodyPr/>
                    <a:lstStyle/>
                    <a:p>
                      <a:pPr marL="3048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14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Times New Roman"/>
                          <a:cs typeface="Times New Roman"/>
                        </a:rPr>
                        <a:t>Доля граждан Ермаковского района, систематически занимающегося физической культурой и спортом к общей численности населения района </a:t>
                      </a:r>
                      <a:r>
                        <a:rPr lang="ru-RU" sz="12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 (%)</a:t>
                      </a:r>
                      <a:endParaRPr lang="ru-RU" sz="12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Arial"/>
                          <a:ea typeface="Times New Roman"/>
                          <a:cs typeface="Times New Roman"/>
                        </a:rPr>
                        <a:t>47,5</a:t>
                      </a:r>
                      <a:endParaRPr lang="ru-RU" sz="1000" kern="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Arial"/>
                          <a:ea typeface="Times New Roman"/>
                          <a:cs typeface="Times New Roman"/>
                        </a:rPr>
                        <a:t>48,8</a:t>
                      </a:r>
                      <a:endParaRPr lang="ru-RU" sz="1000" kern="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Arial"/>
                          <a:ea typeface="Times New Roman"/>
                          <a:cs typeface="Times New Roman"/>
                        </a:rPr>
                        <a:t>49,3</a:t>
                      </a:r>
                      <a:endParaRPr lang="ru-RU" sz="1000" kern="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Arial"/>
                          <a:ea typeface="Times New Roman"/>
                          <a:cs typeface="Times New Roman"/>
                        </a:rPr>
                        <a:t>49,8</a:t>
                      </a:r>
                      <a:endParaRPr lang="ru-RU" sz="1000" kern="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10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Единовременная пропускная способность спортивных сооружений Ермаковского района (чел)</a:t>
                      </a:r>
                      <a:endParaRPr lang="ru-RU" sz="1200" kern="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Arial"/>
                          <a:ea typeface="Times New Roman"/>
                          <a:cs typeface="Times New Roman"/>
                        </a:rPr>
                        <a:t>2062</a:t>
                      </a:r>
                      <a:endParaRPr lang="ru-RU" sz="1000" kern="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Arial"/>
                          <a:ea typeface="Times New Roman"/>
                          <a:cs typeface="Times New Roman"/>
                        </a:rPr>
                        <a:t>2105</a:t>
                      </a:r>
                      <a:endParaRPr lang="ru-RU" sz="1000" kern="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Arial"/>
                          <a:ea typeface="Times New Roman"/>
                          <a:cs typeface="Times New Roman"/>
                        </a:rPr>
                        <a:t>2200</a:t>
                      </a:r>
                      <a:endParaRPr lang="ru-RU" sz="1000" kern="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Arial"/>
                          <a:ea typeface="Times New Roman"/>
                          <a:cs typeface="Times New Roman"/>
                        </a:rPr>
                        <a:t>2200</a:t>
                      </a:r>
                      <a:endParaRPr lang="ru-RU" sz="1000" kern="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14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Доля </a:t>
                      </a:r>
                      <a:r>
                        <a:rPr lang="ru-RU" sz="1200" kern="50" dirty="0">
                          <a:latin typeface="Times New Roman"/>
                          <a:ea typeface="Times New Roman"/>
                          <a:cs typeface="Times New Roman"/>
                        </a:rPr>
                        <a:t>инвалидов систематически занимающихся физической культурой и спортом от общего числа инвалидов, проживающих в Ермаковском районе</a:t>
                      </a:r>
                      <a:r>
                        <a:rPr lang="ru-RU" sz="12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; (%)</a:t>
                      </a:r>
                      <a:endParaRPr lang="ru-RU" sz="12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Arial"/>
                          <a:ea typeface="Times New Roman"/>
                          <a:cs typeface="Times New Roman"/>
                        </a:rPr>
                        <a:t>17,9</a:t>
                      </a:r>
                      <a:endParaRPr lang="ru-RU" sz="1000" kern="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Arial"/>
                          <a:ea typeface="Times New Roman"/>
                          <a:cs typeface="Times New Roman"/>
                        </a:rPr>
                        <a:t>18,4</a:t>
                      </a:r>
                      <a:endParaRPr lang="ru-RU" sz="1000" kern="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Arial"/>
                          <a:ea typeface="Times New Roman"/>
                          <a:cs typeface="Times New Roman"/>
                        </a:rPr>
                        <a:t>18,9</a:t>
                      </a:r>
                      <a:endParaRPr lang="ru-RU" sz="1000" kern="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Arial"/>
                          <a:ea typeface="Times New Roman"/>
                          <a:cs typeface="Times New Roman"/>
                        </a:rPr>
                        <a:t>19,4</a:t>
                      </a:r>
                      <a:endParaRPr lang="ru-RU" sz="1000" kern="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49244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Объем финансирования </a:t>
            </a:r>
            <a:r>
              <a:rPr lang="ru-RU" sz="3200" b="1" dirty="0" smtClean="0">
                <a:solidFill>
                  <a:srgbClr val="C00000"/>
                </a:solidFill>
              </a:rPr>
              <a:t>(тыс. руб.)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4294967295"/>
          </p:nvPr>
        </p:nvGraphicFramePr>
        <p:xfrm>
          <a:off x="971550" y="836713"/>
          <a:ext cx="7272860" cy="685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572"/>
                <a:gridCol w="1454572"/>
                <a:gridCol w="1454572"/>
                <a:gridCol w="1454572"/>
                <a:gridCol w="1454572"/>
              </a:tblGrid>
              <a:tr h="32797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2023 год</a:t>
                      </a:r>
                      <a:endParaRPr lang="ru-RU" sz="1800" dirty="0"/>
                    </a:p>
                  </a:txBody>
                  <a:tcPr marT="45752" marB="4575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2024 год</a:t>
                      </a:r>
                      <a:endParaRPr lang="ru-RU" sz="1800" dirty="0"/>
                    </a:p>
                  </a:txBody>
                  <a:tcPr marT="45752" marB="4575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2025 год</a:t>
                      </a:r>
                      <a:endParaRPr lang="ru-RU" sz="1800" dirty="0"/>
                    </a:p>
                  </a:txBody>
                  <a:tcPr marT="45752" marB="4575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2026 год</a:t>
                      </a:r>
                      <a:endParaRPr lang="ru-RU" sz="1800" dirty="0"/>
                    </a:p>
                  </a:txBody>
                  <a:tcPr marT="45752" marB="4575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2027 год</a:t>
                      </a:r>
                      <a:endParaRPr lang="ru-RU" sz="1800" dirty="0"/>
                    </a:p>
                  </a:txBody>
                  <a:tcPr marT="45752" marB="45752"/>
                </a:tc>
              </a:tr>
              <a:tr h="3200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18 597,3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17 279,1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24 079,3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35 017,7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30 130,9 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191" name="Picture 8" descr="D:\Мои документы\СПОРТ\фото\3wDCCTvO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869160"/>
            <a:ext cx="2563812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Рисунок 3"/>
          <p:cNvPicPr>
            <a:picLocks noChangeAspect="1"/>
          </p:cNvPicPr>
          <p:nvPr/>
        </p:nvPicPr>
        <p:blipFill>
          <a:blip r:embed="rId3" cstate="print"/>
          <a:srcRect t="22701" r="3334" b="26900"/>
          <a:stretch>
            <a:fillRect/>
          </a:stretch>
        </p:blipFill>
        <p:spPr bwMode="auto">
          <a:xfrm>
            <a:off x="107504" y="3212976"/>
            <a:ext cx="2024062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941887"/>
            <a:ext cx="25558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4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556792"/>
            <a:ext cx="2667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5" name="Рисунок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556792"/>
            <a:ext cx="22050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3068960"/>
            <a:ext cx="3138488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85786" y="709598"/>
            <a:ext cx="7267575" cy="923330"/>
          </a:xfrm>
        </p:spPr>
        <p:txBody>
          <a:bodyPr lIns="91440" tIns="45720" rIns="91440" bIns="45720"/>
          <a:lstStyle/>
          <a:p>
            <a:pPr algn="ctr" eaLnBrk="1" hangingPunct="1"/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Количество мероприятий  проводимые в рамках муниципальной программы «Развитие физической культуры и спорта в Ермаковском районе»</a:t>
            </a:r>
            <a:endParaRPr lang="ru-RU" sz="1800" b="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graphicFrame>
        <p:nvGraphicFramePr>
          <p:cNvPr id="15362" name="Объект 3"/>
          <p:cNvGraphicFramePr>
            <a:graphicFrameLocks noGrp="1"/>
          </p:cNvGraphicFramePr>
          <p:nvPr>
            <p:ph idx="4294967295"/>
          </p:nvPr>
        </p:nvGraphicFramePr>
        <p:xfrm>
          <a:off x="2033588" y="2697163"/>
          <a:ext cx="5291137" cy="2416175"/>
        </p:xfrm>
        <a:graphic>
          <a:graphicData uri="http://schemas.openxmlformats.org/presentationml/2006/ole">
            <p:oleObj spid="_x0000_s148488" name="Worksheet" r:id="rId3" imgW="8886833" imgH="40575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00113" y="476250"/>
            <a:ext cx="7267575" cy="584775"/>
          </a:xfrm>
        </p:spPr>
        <p:txBody>
          <a:bodyPr lIns="91440" tIns="45720" rIns="91440" bIns="45720"/>
          <a:lstStyle/>
          <a:p>
            <a:pPr algn="ctr" eaLnBrk="1" hangingPunct="1"/>
            <a:r>
              <a:rPr lang="ru-RU" sz="1600" b="0" dirty="0" smtClean="0">
                <a:solidFill>
                  <a:schemeClr val="tx1"/>
                </a:solidFill>
                <a:latin typeface="Georgia" pitchFamily="18" charset="0"/>
              </a:rPr>
              <a:t>Доля населения, систематически занимающегося физической культурой и спортом</a:t>
            </a:r>
          </a:p>
        </p:txBody>
      </p:sp>
      <p:graphicFrame>
        <p:nvGraphicFramePr>
          <p:cNvPr id="57347" name="Объект 3"/>
          <p:cNvGraphicFramePr>
            <a:graphicFrameLocks noGrp="1"/>
          </p:cNvGraphicFramePr>
          <p:nvPr>
            <p:ph idx="4294967295"/>
          </p:nvPr>
        </p:nvGraphicFramePr>
        <p:xfrm>
          <a:off x="808038" y="2003425"/>
          <a:ext cx="7437437" cy="3190875"/>
        </p:xfrm>
        <a:graphic>
          <a:graphicData uri="http://schemas.openxmlformats.org/presentationml/2006/ole">
            <p:oleObj spid="_x0000_s105480" name="Worksheet" r:id="rId3" imgW="7572367" imgH="32481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75" y="388492"/>
            <a:ext cx="7886649" cy="789189"/>
          </a:xfrm>
          <a:prstGeom prst="rect">
            <a:avLst/>
          </a:prstGeom>
        </p:spPr>
        <p:txBody>
          <a:bodyPr vert="horz" wrap="square" lIns="0" tIns="110997" rIns="0" bIns="0" rtlCol="0">
            <a:spAutoFit/>
          </a:bodyPr>
          <a:lstStyle/>
          <a:p>
            <a:pPr marL="1269365">
              <a:lnSpc>
                <a:spcPct val="100000"/>
              </a:lnSpc>
            </a:pPr>
            <a:r>
              <a:rPr sz="4400" dirty="0">
                <a:solidFill>
                  <a:schemeClr val="tx1"/>
                </a:solidFill>
              </a:rPr>
              <a:t>Бюджетный</a:t>
            </a:r>
            <a:r>
              <a:rPr sz="4400" spc="-90" dirty="0">
                <a:solidFill>
                  <a:schemeClr val="tx1"/>
                </a:solidFill>
              </a:rPr>
              <a:t> </a:t>
            </a:r>
            <a:r>
              <a:rPr sz="4400" dirty="0">
                <a:solidFill>
                  <a:schemeClr val="tx1"/>
                </a:solidFill>
              </a:rPr>
              <a:t>процесс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7290" y="1634871"/>
            <a:ext cx="7534909" cy="34143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wrap="square" lIns="0" tIns="0" rIns="0" bIns="0" rtlCol="0">
            <a:spAutoFit/>
          </a:bodyPr>
          <a:lstStyle/>
          <a:p>
            <a:pPr marL="1116965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Бюджетный процесс –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это</a:t>
            </a:r>
          </a:p>
          <a:p>
            <a:pPr marL="12700" marR="5080" indent="-3810" algn="ctr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регламентированная законом  </a:t>
            </a:r>
            <a:r>
              <a:rPr sz="3200" dirty="0">
                <a:latin typeface="Arial"/>
                <a:cs typeface="Arial"/>
              </a:rPr>
              <a:t>деятельность </a:t>
            </a:r>
            <a:r>
              <a:rPr sz="3200" spc="-5" dirty="0">
                <a:latin typeface="Arial"/>
                <a:cs typeface="Arial"/>
              </a:rPr>
              <a:t>органов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государственной  </a:t>
            </a:r>
            <a:r>
              <a:rPr sz="3200" dirty="0">
                <a:latin typeface="Arial"/>
                <a:cs typeface="Arial"/>
              </a:rPr>
              <a:t>власти и местного самоуправления по  составлению, рассмотрению,  утверждению и исполнению бюджетов  соответствующих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уровней.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0034" y="142852"/>
            <a:ext cx="8358246" cy="3143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300" b="1" dirty="0" smtClean="0"/>
              <a:t>Муниципальная программа </a:t>
            </a:r>
            <a:endParaRPr lang="ru-RU" sz="1300" dirty="0" smtClean="0"/>
          </a:p>
          <a:p>
            <a:pPr algn="ctr"/>
            <a:r>
              <a:rPr lang="ru-RU" sz="1300" b="1" dirty="0" smtClean="0"/>
              <a:t>«Развитие образования Ермаковского района»</a:t>
            </a:r>
            <a:endParaRPr lang="ru-RU" sz="1300" dirty="0" smtClean="0"/>
          </a:p>
          <a:p>
            <a:pPr algn="ctr"/>
            <a:r>
              <a:rPr lang="ru-RU" sz="1300" dirty="0" smtClean="0">
                <a:solidFill>
                  <a:srgbClr val="1602AA"/>
                </a:solidFill>
              </a:rPr>
              <a:t> 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Цель Программы</a:t>
            </a:r>
          </a:p>
          <a:p>
            <a:pPr algn="just"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1602AA"/>
                </a:solidFill>
              </a:rPr>
              <a:t>  </a:t>
            </a:r>
            <a:r>
              <a:rPr lang="ru-RU" sz="1200" dirty="0" smtClean="0"/>
              <a:t>Обеспечение высокого качества образования, соответствующего потребностям граждан и перспективным задачам развития экономики Ермаковского района, поддержка детей-сирот, детей, оставшихся без попечения родителей, отдых и оздоровление детей в летний период</a:t>
            </a:r>
            <a:endParaRPr lang="ru-RU" sz="1200" b="1" dirty="0" smtClean="0">
              <a:solidFill>
                <a:srgbClr val="1602AA"/>
              </a:solidFill>
            </a:endParaRPr>
          </a:p>
          <a:p>
            <a:pPr algn="ctr"/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Задачи Программы</a:t>
            </a:r>
          </a:p>
          <a:p>
            <a:pPr algn="just">
              <a:buFont typeface="Arial" pitchFamily="34" charset="0"/>
              <a:buChar char="•"/>
            </a:pPr>
            <a:r>
              <a:rPr lang="ru-RU" sz="1300" b="1" dirty="0" smtClean="0">
                <a:solidFill>
                  <a:srgbClr val="1602AA"/>
                </a:solidFill>
              </a:rPr>
              <a:t> </a:t>
            </a:r>
            <a:r>
              <a:rPr lang="ru-RU" sz="1200" dirty="0" smtClean="0"/>
              <a:t>Создание в системе дошкольного, общего и дополнительного образования равных возможностей для современного качественного образования, позитивной социализации детей;</a:t>
            </a:r>
            <a:endParaRPr lang="ru-RU" sz="1200" b="1" dirty="0" smtClean="0">
              <a:solidFill>
                <a:srgbClr val="1602AA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1602AA"/>
                </a:solidFill>
              </a:rPr>
              <a:t>  </a:t>
            </a:r>
            <a:r>
              <a:rPr lang="ru-RU" sz="1200" dirty="0" smtClean="0">
                <a:solidFill>
                  <a:srgbClr val="000000"/>
                </a:solidFill>
              </a:rPr>
              <a:t>Р</a:t>
            </a:r>
            <a:r>
              <a:rPr lang="ru-RU" sz="1200" dirty="0" smtClean="0"/>
              <a:t>азвитие семейных форм воспитания детей-сирот и детей, оставшихся без попечения родителей, оказание государственной поддержки детям-сиротам и детям, оставшимся без попечения родителей, а также лицам из их числа;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/>
              <a:t> создание условий для выявления, сопровождения и поддержки интеллектуально, художественно и спортивно одарённых детей;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/>
              <a:t>  организация полноценного отдыха, оздоровления, занятости школьников в летний  период, детей дошкольного возраста;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/>
              <a:t>  организация деятельности отраслевого органа местного самоуправления  и подведомственных учреждений, обеспечивающих деятельность образовательных учреждений, направленной на эффективное управление отраслью.</a:t>
            </a:r>
            <a:endParaRPr lang="ru-RU" sz="1200" b="1" dirty="0" smtClean="0">
              <a:solidFill>
                <a:srgbClr val="1602AA"/>
              </a:solidFill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> 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</a:t>
            </a:r>
            <a:endParaRPr lang="ru-RU" sz="1400" dirty="0"/>
          </a:p>
        </p:txBody>
      </p:sp>
      <p:sp>
        <p:nvSpPr>
          <p:cNvPr id="43" name="object 43"/>
          <p:cNvSpPr/>
          <p:nvPr/>
        </p:nvSpPr>
        <p:spPr>
          <a:xfrm>
            <a:off x="357158" y="142852"/>
            <a:ext cx="8643998" cy="3071834"/>
          </a:xfrm>
          <a:custGeom>
            <a:avLst/>
            <a:gdLst/>
            <a:ahLst/>
            <a:cxnLst/>
            <a:rect l="l" t="t" r="r" b="b"/>
            <a:pathLst>
              <a:path w="7772400" h="2448560">
                <a:moveTo>
                  <a:pt x="0" y="2448305"/>
                </a:moveTo>
                <a:lnTo>
                  <a:pt x="7772400" y="2448305"/>
                </a:lnTo>
                <a:lnTo>
                  <a:pt x="7772400" y="0"/>
                </a:lnTo>
                <a:lnTo>
                  <a:pt x="0" y="0"/>
                </a:lnTo>
                <a:lnTo>
                  <a:pt x="0" y="2448305"/>
                </a:lnTo>
                <a:close/>
              </a:path>
            </a:pathLst>
          </a:custGeom>
          <a:ln w="9525">
            <a:solidFill>
              <a:srgbClr val="E4B6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37503" y="373379"/>
            <a:ext cx="377951" cy="516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37347" y="647700"/>
            <a:ext cx="377951" cy="516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38643" y="922019"/>
            <a:ext cx="377951" cy="516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79947" y="1196339"/>
            <a:ext cx="377951" cy="516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00059" y="1501139"/>
            <a:ext cx="239268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84064" y="1668779"/>
            <a:ext cx="239267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58100" y="1836420"/>
            <a:ext cx="239268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86644" y="1928802"/>
            <a:ext cx="239268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14743" y="2171700"/>
            <a:ext cx="239268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28816" y="2339339"/>
            <a:ext cx="239268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79591" y="2506979"/>
            <a:ext cx="239267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3924300" y="4832654"/>
            <a:ext cx="1224280" cy="548005"/>
          </a:xfrm>
          <a:custGeom>
            <a:avLst/>
            <a:gdLst/>
            <a:ahLst/>
            <a:cxnLst/>
            <a:rect l="l" t="t" r="r" b="b"/>
            <a:pathLst>
              <a:path w="1224279" h="548004">
                <a:moveTo>
                  <a:pt x="0" y="547573"/>
                </a:moveTo>
                <a:lnTo>
                  <a:pt x="1223962" y="547573"/>
                </a:lnTo>
                <a:lnTo>
                  <a:pt x="1223962" y="0"/>
                </a:lnTo>
                <a:lnTo>
                  <a:pt x="0" y="0"/>
                </a:lnTo>
                <a:lnTo>
                  <a:pt x="0" y="547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148326" y="4832654"/>
            <a:ext cx="1224280" cy="548005"/>
          </a:xfrm>
          <a:custGeom>
            <a:avLst/>
            <a:gdLst/>
            <a:ahLst/>
            <a:cxnLst/>
            <a:rect l="l" t="t" r="r" b="b"/>
            <a:pathLst>
              <a:path w="1224279" h="548004">
                <a:moveTo>
                  <a:pt x="0" y="547573"/>
                </a:moveTo>
                <a:lnTo>
                  <a:pt x="1223962" y="547573"/>
                </a:lnTo>
                <a:lnTo>
                  <a:pt x="1223962" y="0"/>
                </a:lnTo>
                <a:lnTo>
                  <a:pt x="0" y="0"/>
                </a:lnTo>
                <a:lnTo>
                  <a:pt x="0" y="547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372225" y="4832654"/>
            <a:ext cx="1152525" cy="548005"/>
          </a:xfrm>
          <a:custGeom>
            <a:avLst/>
            <a:gdLst/>
            <a:ahLst/>
            <a:cxnLst/>
            <a:rect l="l" t="t" r="r" b="b"/>
            <a:pathLst>
              <a:path w="1152525" h="548004">
                <a:moveTo>
                  <a:pt x="0" y="547573"/>
                </a:moveTo>
                <a:lnTo>
                  <a:pt x="1152525" y="547573"/>
                </a:lnTo>
                <a:lnTo>
                  <a:pt x="1152525" y="0"/>
                </a:lnTo>
                <a:lnTo>
                  <a:pt x="0" y="0"/>
                </a:lnTo>
                <a:lnTo>
                  <a:pt x="0" y="547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524750" y="4832654"/>
            <a:ext cx="1079500" cy="548005"/>
          </a:xfrm>
          <a:custGeom>
            <a:avLst/>
            <a:gdLst/>
            <a:ahLst/>
            <a:cxnLst/>
            <a:rect l="l" t="t" r="r" b="b"/>
            <a:pathLst>
              <a:path w="1079500" h="548004">
                <a:moveTo>
                  <a:pt x="0" y="547573"/>
                </a:moveTo>
                <a:lnTo>
                  <a:pt x="1079500" y="547573"/>
                </a:lnTo>
                <a:lnTo>
                  <a:pt x="1079500" y="0"/>
                </a:lnTo>
                <a:lnTo>
                  <a:pt x="0" y="0"/>
                </a:lnTo>
                <a:lnTo>
                  <a:pt x="0" y="547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3" name="object 103"/>
          <p:cNvGraphicFramePr>
            <a:graphicFrameLocks noGrp="1"/>
          </p:cNvGraphicFramePr>
          <p:nvPr/>
        </p:nvGraphicFramePr>
        <p:xfrm>
          <a:off x="683568" y="3212975"/>
          <a:ext cx="7776865" cy="32931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1912"/>
                <a:gridCol w="1122024"/>
                <a:gridCol w="1164208"/>
                <a:gridCol w="1096313"/>
                <a:gridCol w="1102408"/>
              </a:tblGrid>
              <a:tr h="173509">
                <a:tc>
                  <a:txBody>
                    <a:bodyPr/>
                    <a:lstStyle/>
                    <a:p>
                      <a:pPr marL="3048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658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latin typeface="Times New Roman"/>
                        </a:rPr>
                        <a:t> Доля обучающихся, освоивших основную общеобразовательную программу и получивших документы государственного образца об освоении основных образовательных программ в общей численности выпускников  основных общеобразовательных </a:t>
                      </a:r>
                      <a:r>
                        <a:rPr lang="ru-RU" sz="1000" b="0" i="0" u="none" strike="noStrike" dirty="0" smtClean="0">
                          <a:latin typeface="Times New Roman"/>
                        </a:rPr>
                        <a:t>организаций (%)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9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Times New Roman"/>
                        </a:rPr>
                        <a:t>Доля выпускников муниципальных общеобразовательных организаций, не сдавших единый государственный экзамен, в общей численности выпускников  муниципальных общеобразовательных организаций </a:t>
                      </a:r>
                      <a:r>
                        <a:rPr lang="ru-RU" sz="1000" b="0" i="0" u="none" strike="noStrike" dirty="0" smtClean="0">
                          <a:latin typeface="Times New Roman"/>
                        </a:rPr>
                        <a:t> (%)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5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latin typeface="Times New Roman"/>
                        </a:rPr>
                        <a:t>Доля детей и молодежи, занимающихся дополнительным образованием </a:t>
                      </a:r>
                      <a:r>
                        <a:rPr lang="ru-RU" sz="1000" b="0" i="0" u="none" strike="noStrike" dirty="0" smtClean="0">
                          <a:latin typeface="Times New Roman"/>
                        </a:rPr>
                        <a:t> ( %.)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75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75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75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75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7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latin typeface="Times New Roman"/>
                        </a:rPr>
                        <a:t>Численность детей, посещающих дошкольные образовательные учреждения, включая посещающих школы-детские сады, группы дошкольного образования при школах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764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764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813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813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377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Ежегодный охват отдыхом и оздоровлением  детей в оздоровительных лагерях  с дневным пребыванием </a:t>
                      </a:r>
                      <a:r>
                        <a:rPr lang="ru-RU" sz="1000" b="0" i="0" u="none" strike="noStrike" dirty="0" smtClean="0">
                          <a:latin typeface="Times New Roman"/>
                        </a:rPr>
                        <a:t>детей (чел)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/>
                        </a:rPr>
                        <a:t>не менее </a:t>
                      </a:r>
                      <a:r>
                        <a:rPr lang="ru-RU" sz="1000" b="0" i="0" u="none" strike="noStrike" dirty="0" smtClean="0">
                          <a:latin typeface="Times New Roman"/>
                        </a:rPr>
                        <a:t>910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/>
                        </a:rPr>
                        <a:t>не менее </a:t>
                      </a:r>
                      <a:r>
                        <a:rPr lang="ru-RU" sz="1000" b="0" i="0" u="none" strike="noStrike" dirty="0" smtClean="0">
                          <a:latin typeface="Times New Roman"/>
                        </a:rPr>
                        <a:t>910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/>
                        </a:rPr>
                        <a:t>не менее </a:t>
                      </a:r>
                      <a:r>
                        <a:rPr lang="ru-RU" sz="1000" b="0" i="0" u="none" strike="noStrike" dirty="0" smtClean="0">
                          <a:latin typeface="Times New Roman"/>
                        </a:rPr>
                        <a:t>910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/>
                        </a:rPr>
                        <a:t>не менее </a:t>
                      </a:r>
                      <a:r>
                        <a:rPr lang="ru-RU" sz="1000" b="0" i="0" u="none" strike="noStrike" dirty="0" smtClean="0">
                          <a:latin typeface="Times New Roman"/>
                        </a:rPr>
                        <a:t>910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85786" y="709598"/>
            <a:ext cx="7267575" cy="646331"/>
          </a:xfrm>
        </p:spPr>
        <p:txBody>
          <a:bodyPr lIns="91440" tIns="45720" rIns="91440" bIns="45720"/>
          <a:lstStyle/>
          <a:p>
            <a:pPr algn="ctr" eaLnBrk="1" hangingPunct="1"/>
            <a:r>
              <a:rPr lang="ru-RU" sz="1800" b="0" dirty="0" smtClean="0">
                <a:solidFill>
                  <a:schemeClr val="tx1"/>
                </a:solidFill>
                <a:latin typeface="Georgia" pitchFamily="18" charset="0"/>
              </a:rPr>
              <a:t>Охват воспитанников и учеников по муниципальной программе «Развитие образования» (человек)</a:t>
            </a:r>
          </a:p>
        </p:txBody>
      </p:sp>
      <p:graphicFrame>
        <p:nvGraphicFramePr>
          <p:cNvPr id="15362" name="Объект 3"/>
          <p:cNvGraphicFramePr>
            <a:graphicFrameLocks noGrp="1"/>
          </p:cNvGraphicFramePr>
          <p:nvPr>
            <p:ph idx="4294967295"/>
          </p:nvPr>
        </p:nvGraphicFramePr>
        <p:xfrm>
          <a:off x="1055688" y="2024063"/>
          <a:ext cx="7283450" cy="3300412"/>
        </p:xfrm>
        <a:graphic>
          <a:graphicData uri="http://schemas.openxmlformats.org/presentationml/2006/ole">
            <p:oleObj spid="_x0000_s146440" name="Worksheet" r:id="rId3" imgW="7524823" imgH="340983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55650" y="620713"/>
            <a:ext cx="7378700" cy="707886"/>
          </a:xfrm>
        </p:spPr>
        <p:txBody>
          <a:bodyPr lIns="91440" tIns="45720" rIns="91440" bIns="45720"/>
          <a:lstStyle/>
          <a:p>
            <a:pPr algn="ctr" eaLnBrk="1" hangingPunct="1"/>
            <a:r>
              <a:rPr lang="ru-RU" sz="2000" b="0" dirty="0" smtClean="0">
                <a:solidFill>
                  <a:schemeClr val="tx1"/>
                </a:solidFill>
                <a:latin typeface="Georgia" pitchFamily="18" charset="0"/>
              </a:rPr>
              <a:t>Динамика муниципального долга</a:t>
            </a:r>
            <a:br>
              <a:rPr lang="ru-RU" sz="2000" b="0" dirty="0" smtClean="0">
                <a:solidFill>
                  <a:schemeClr val="tx1"/>
                </a:solidFill>
                <a:latin typeface="Georgia" pitchFamily="18" charset="0"/>
              </a:rPr>
            </a:br>
            <a:endParaRPr lang="ru-RU" sz="2000" b="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graphicFrame>
        <p:nvGraphicFramePr>
          <p:cNvPr id="43011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048658318"/>
              </p:ext>
            </p:extLst>
          </p:nvPr>
        </p:nvGraphicFramePr>
        <p:xfrm>
          <a:off x="666750" y="2543175"/>
          <a:ext cx="7770813" cy="2922588"/>
        </p:xfrm>
        <a:graphic>
          <a:graphicData uri="http://schemas.openxmlformats.org/presentationml/2006/ole">
            <p:oleObj spid="_x0000_s104458" name="Worksheet" r:id="rId3" imgW="8763113" imgH="3295620" progId="Excel.Sheet.8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20272" y="148478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</a:t>
            </a:r>
            <a:r>
              <a:rPr lang="ru-RU" sz="1400" b="1" dirty="0" smtClean="0"/>
              <a:t> тыс. руб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602" name="Object 2"/>
          <p:cNvGraphicFramePr>
            <a:graphicFrameLocks noGrp="1"/>
          </p:cNvGraphicFramePr>
          <p:nvPr/>
        </p:nvGraphicFramePr>
        <p:xfrm>
          <a:off x="317500" y="2133600"/>
          <a:ext cx="8555038" cy="2482850"/>
        </p:xfrm>
        <a:graphic>
          <a:graphicData uri="http://schemas.openxmlformats.org/presentationml/2006/ole">
            <p:oleObj spid="_x0000_s281606" name="Worksheet" r:id="rId3" imgW="8162877" imgH="2295540" progId="Excel.Sheet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 rot="10800000" flipV="1">
            <a:off x="2286000" y="83497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Структура муниципального </a:t>
            </a:r>
            <a:r>
              <a:rPr lang="ru-RU" b="1" i="1" spc="-15" dirty="0" smtClean="0"/>
              <a:t>долга</a:t>
            </a:r>
            <a:br>
              <a:rPr lang="ru-RU" b="1" i="1" spc="-15" dirty="0" smtClean="0"/>
            </a:br>
            <a:r>
              <a:rPr lang="ru-RU" b="1" i="1" spc="-10" dirty="0" smtClean="0"/>
              <a:t> </a:t>
            </a:r>
            <a:r>
              <a:rPr lang="ru-RU" b="1" i="1" spc="-5" dirty="0" smtClean="0"/>
              <a:t>Ермаковского</a:t>
            </a:r>
            <a:r>
              <a:rPr lang="ru-RU" b="1" i="1" spc="-60" dirty="0" smtClean="0"/>
              <a:t> </a:t>
            </a:r>
            <a:r>
              <a:rPr lang="ru-RU" b="1" i="1" dirty="0" smtClean="0"/>
              <a:t>района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20272" y="1484784"/>
            <a:ext cx="1584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в тыс.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112838"/>
            <a:ext cx="7315200" cy="615553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chemeClr val="tx1"/>
                </a:solidFill>
              </a:rPr>
              <a:t>Бюджетные</a:t>
            </a:r>
            <a:r>
              <a:rPr lang="ru-RU" sz="4000" b="1" spc="-80" dirty="0" smtClean="0">
                <a:solidFill>
                  <a:schemeClr val="tx1"/>
                </a:solidFill>
              </a:rPr>
              <a:t> </a:t>
            </a:r>
            <a:r>
              <a:rPr lang="ru-RU" sz="4000" b="1" spc="-5" dirty="0" smtClean="0">
                <a:solidFill>
                  <a:schemeClr val="tx1"/>
                </a:solidFill>
              </a:rPr>
              <a:t>инвестиции</a:t>
            </a:r>
            <a:endParaRPr lang="ru-RU" sz="4000" dirty="0" smtClean="0">
              <a:solidFill>
                <a:srgbClr val="4D4D4D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315200" cy="4247317"/>
          </a:xfrm>
        </p:spPr>
        <p:txBody>
          <a:bodyPr/>
          <a:lstStyle/>
          <a:p>
            <a:pPr marR="33020" algn="just">
              <a:lnSpc>
                <a:spcPct val="100000"/>
              </a:lnSpc>
            </a:pPr>
            <a:r>
              <a:rPr lang="ru-RU" sz="2000" spc="-5" dirty="0" smtClean="0">
                <a:solidFill>
                  <a:schemeClr val="tx1"/>
                </a:solidFill>
                <a:latin typeface="Tahoma"/>
                <a:cs typeface="Tahoma"/>
              </a:rPr>
              <a:t>	Бюджетные инвестиции - это</a:t>
            </a:r>
            <a:r>
              <a:rPr lang="ru-RU" sz="2000" spc="25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ru-RU" sz="2000" spc="-5" dirty="0" smtClean="0">
                <a:solidFill>
                  <a:schemeClr val="tx1"/>
                </a:solidFill>
                <a:latin typeface="Tahoma"/>
                <a:cs typeface="Tahoma"/>
              </a:rPr>
              <a:t>бюджетные</a:t>
            </a:r>
            <a:r>
              <a:rPr lang="ru-RU" sz="200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ru-RU" sz="2000" spc="-5" dirty="0" smtClean="0">
                <a:solidFill>
                  <a:schemeClr val="tx1"/>
                </a:solidFill>
                <a:latin typeface="Tahoma"/>
                <a:cs typeface="Tahoma"/>
              </a:rPr>
              <a:t>средства, направляемые на создание или  увеличение за </a:t>
            </a:r>
            <a:r>
              <a:rPr lang="ru-RU" sz="2000" dirty="0" smtClean="0">
                <a:solidFill>
                  <a:schemeClr val="tx1"/>
                </a:solidFill>
                <a:latin typeface="Tahoma"/>
                <a:cs typeface="Tahoma"/>
              </a:rPr>
              <a:t>счет </a:t>
            </a:r>
            <a:r>
              <a:rPr lang="ru-RU" sz="2000" spc="-5" dirty="0" smtClean="0">
                <a:solidFill>
                  <a:schemeClr val="tx1"/>
                </a:solidFill>
                <a:latin typeface="Tahoma"/>
                <a:cs typeface="Tahoma"/>
              </a:rPr>
              <a:t>средств бюджета  стоимости государственного (муниципального)  имущества.</a:t>
            </a:r>
          </a:p>
          <a:p>
            <a:pPr marL="309245" marR="5080" indent="1270" algn="ctr">
              <a:lnSpc>
                <a:spcPct val="100000"/>
              </a:lnSpc>
            </a:pPr>
            <a:endParaRPr lang="ru-RU" sz="2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R="33020" algn="just">
              <a:lnSpc>
                <a:spcPct val="100000"/>
              </a:lnSpc>
              <a:spcBef>
                <a:spcPts val="5"/>
              </a:spcBef>
            </a:pPr>
            <a:r>
              <a:rPr lang="ru-RU" sz="2000" spc="-5" dirty="0" smtClean="0">
                <a:solidFill>
                  <a:schemeClr val="tx1"/>
                </a:solidFill>
                <a:latin typeface="Tahoma"/>
                <a:cs typeface="Tahoma"/>
              </a:rPr>
              <a:t>	Бюджетные инвестиции в районном бюджете</a:t>
            </a:r>
            <a:r>
              <a:rPr lang="ru-RU" sz="2000" spc="85" dirty="0" smtClean="0">
                <a:solidFill>
                  <a:schemeClr val="tx1"/>
                </a:solidFill>
                <a:latin typeface="Tahoma"/>
                <a:cs typeface="Tahoma"/>
              </a:rPr>
              <a:t> предусмотрены на</a:t>
            </a:r>
            <a:r>
              <a:rPr lang="ru-RU" sz="2000" spc="-5" dirty="0" smtClean="0">
                <a:solidFill>
                  <a:schemeClr val="tx1"/>
                </a:solidFill>
                <a:latin typeface="Tahoma"/>
                <a:cs typeface="Tahoma"/>
              </a:rPr>
              <a:t> приобретение квартир детям-сиротам и детям, оставшихся без попечения родителей. В 2024 г. 10,2 млн. руб. приобретение 5 квартир, 2025 г. 15,3 млн. руб. приобретение 6 квартир, 2026 г. 15,3 млн. руб. приобретение 6 квартир, 2027 г. 14,6 млн. руб. приобретение 6 квартир.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solidFill>
                <a:srgbClr val="7777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47664" y="0"/>
            <a:ext cx="5722620" cy="701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08530" y="715517"/>
            <a:ext cx="5328920" cy="1512571"/>
          </a:xfrm>
          <a:custGeom>
            <a:avLst/>
            <a:gdLst/>
            <a:ahLst/>
            <a:cxnLst/>
            <a:rect l="l" t="t" r="r" b="b"/>
            <a:pathLst>
              <a:path w="5328920" h="1512570">
                <a:moveTo>
                  <a:pt x="3042411" y="1134110"/>
                </a:moveTo>
                <a:lnTo>
                  <a:pt x="2286254" y="1134110"/>
                </a:lnTo>
                <a:lnTo>
                  <a:pt x="2664333" y="1512189"/>
                </a:lnTo>
                <a:lnTo>
                  <a:pt x="3042411" y="1134110"/>
                </a:lnTo>
                <a:close/>
              </a:path>
              <a:path w="5328920" h="1512570">
                <a:moveTo>
                  <a:pt x="2853309" y="982472"/>
                </a:moveTo>
                <a:lnTo>
                  <a:pt x="2475357" y="982472"/>
                </a:lnTo>
                <a:lnTo>
                  <a:pt x="2475357" y="1134110"/>
                </a:lnTo>
                <a:lnTo>
                  <a:pt x="2853309" y="1134110"/>
                </a:lnTo>
                <a:lnTo>
                  <a:pt x="2853309" y="982472"/>
                </a:lnTo>
                <a:close/>
              </a:path>
              <a:path w="5328920" h="1512570">
                <a:moveTo>
                  <a:pt x="5328666" y="0"/>
                </a:moveTo>
                <a:lnTo>
                  <a:pt x="0" y="0"/>
                </a:lnTo>
                <a:lnTo>
                  <a:pt x="0" y="982472"/>
                </a:lnTo>
                <a:lnTo>
                  <a:pt x="5328666" y="982472"/>
                </a:lnTo>
                <a:lnTo>
                  <a:pt x="5328666" y="0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708530" y="715518"/>
            <a:ext cx="5328920" cy="1512570"/>
          </a:xfrm>
          <a:custGeom>
            <a:avLst/>
            <a:gdLst/>
            <a:ahLst/>
            <a:cxnLst/>
            <a:rect l="l" t="t" r="r" b="b"/>
            <a:pathLst>
              <a:path w="5328920" h="1512570">
                <a:moveTo>
                  <a:pt x="0" y="0"/>
                </a:moveTo>
                <a:lnTo>
                  <a:pt x="5328666" y="0"/>
                </a:lnTo>
                <a:lnTo>
                  <a:pt x="5328666" y="982472"/>
                </a:lnTo>
                <a:lnTo>
                  <a:pt x="2853309" y="982472"/>
                </a:lnTo>
                <a:lnTo>
                  <a:pt x="2853309" y="1134110"/>
                </a:lnTo>
                <a:lnTo>
                  <a:pt x="3042411" y="1134110"/>
                </a:lnTo>
                <a:lnTo>
                  <a:pt x="2664333" y="1512189"/>
                </a:lnTo>
                <a:lnTo>
                  <a:pt x="2286254" y="1134110"/>
                </a:lnTo>
                <a:lnTo>
                  <a:pt x="2475357" y="1134110"/>
                </a:lnTo>
                <a:lnTo>
                  <a:pt x="2475357" y="982472"/>
                </a:lnTo>
                <a:lnTo>
                  <a:pt x="0" y="98247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2248B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163064" y="1978279"/>
            <a:ext cx="4442460" cy="914400"/>
          </a:xfrm>
          <a:custGeom>
            <a:avLst/>
            <a:gdLst/>
            <a:ahLst/>
            <a:cxnLst/>
            <a:rect l="l" t="t" r="r" b="b"/>
            <a:pathLst>
              <a:path w="4442459" h="914400">
                <a:moveTo>
                  <a:pt x="2449576" y="685800"/>
                </a:moveTo>
                <a:lnTo>
                  <a:pt x="1992376" y="685800"/>
                </a:lnTo>
                <a:lnTo>
                  <a:pt x="2220976" y="914400"/>
                </a:lnTo>
                <a:lnTo>
                  <a:pt x="2449576" y="685800"/>
                </a:lnTo>
                <a:close/>
              </a:path>
              <a:path w="4442459" h="914400">
                <a:moveTo>
                  <a:pt x="2335276" y="594233"/>
                </a:moveTo>
                <a:lnTo>
                  <a:pt x="2106676" y="594233"/>
                </a:lnTo>
                <a:lnTo>
                  <a:pt x="2106676" y="685800"/>
                </a:lnTo>
                <a:lnTo>
                  <a:pt x="2335276" y="685800"/>
                </a:lnTo>
                <a:lnTo>
                  <a:pt x="2335276" y="594233"/>
                </a:lnTo>
                <a:close/>
              </a:path>
              <a:path w="4442459" h="914400">
                <a:moveTo>
                  <a:pt x="4442079" y="0"/>
                </a:moveTo>
                <a:lnTo>
                  <a:pt x="0" y="0"/>
                </a:lnTo>
                <a:lnTo>
                  <a:pt x="0" y="594233"/>
                </a:lnTo>
                <a:lnTo>
                  <a:pt x="4442079" y="594233"/>
                </a:lnTo>
                <a:lnTo>
                  <a:pt x="4442079" y="0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163064" y="1978279"/>
            <a:ext cx="4442460" cy="914400"/>
          </a:xfrm>
          <a:custGeom>
            <a:avLst/>
            <a:gdLst/>
            <a:ahLst/>
            <a:cxnLst/>
            <a:rect l="l" t="t" r="r" b="b"/>
            <a:pathLst>
              <a:path w="4442459" h="914400">
                <a:moveTo>
                  <a:pt x="0" y="0"/>
                </a:moveTo>
                <a:lnTo>
                  <a:pt x="4442079" y="0"/>
                </a:lnTo>
                <a:lnTo>
                  <a:pt x="4442079" y="594233"/>
                </a:lnTo>
                <a:lnTo>
                  <a:pt x="2335276" y="594233"/>
                </a:lnTo>
                <a:lnTo>
                  <a:pt x="2335276" y="685800"/>
                </a:lnTo>
                <a:lnTo>
                  <a:pt x="2449576" y="685800"/>
                </a:lnTo>
                <a:lnTo>
                  <a:pt x="2220976" y="914400"/>
                </a:lnTo>
                <a:lnTo>
                  <a:pt x="1992376" y="685800"/>
                </a:lnTo>
                <a:lnTo>
                  <a:pt x="2106676" y="685800"/>
                </a:lnTo>
                <a:lnTo>
                  <a:pt x="2106676" y="594233"/>
                </a:lnTo>
                <a:lnTo>
                  <a:pt x="0" y="59423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2248B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381504" y="2772791"/>
            <a:ext cx="4008120" cy="1255395"/>
          </a:xfrm>
          <a:custGeom>
            <a:avLst/>
            <a:gdLst/>
            <a:ahLst/>
            <a:cxnLst/>
            <a:rect l="l" t="t" r="r" b="b"/>
            <a:pathLst>
              <a:path w="4008120" h="1255395">
                <a:moveTo>
                  <a:pt x="2317496" y="941324"/>
                </a:moveTo>
                <a:lnTo>
                  <a:pt x="1689988" y="941324"/>
                </a:lnTo>
                <a:lnTo>
                  <a:pt x="2003806" y="1255014"/>
                </a:lnTo>
                <a:lnTo>
                  <a:pt x="2317496" y="941324"/>
                </a:lnTo>
                <a:close/>
              </a:path>
              <a:path w="4008120" h="1255395">
                <a:moveTo>
                  <a:pt x="2160650" y="815467"/>
                </a:moveTo>
                <a:lnTo>
                  <a:pt x="1846833" y="815467"/>
                </a:lnTo>
                <a:lnTo>
                  <a:pt x="1846833" y="941324"/>
                </a:lnTo>
                <a:lnTo>
                  <a:pt x="2160650" y="941324"/>
                </a:lnTo>
                <a:lnTo>
                  <a:pt x="2160650" y="815467"/>
                </a:lnTo>
                <a:close/>
              </a:path>
              <a:path w="4008120" h="1255395">
                <a:moveTo>
                  <a:pt x="4007611" y="0"/>
                </a:moveTo>
                <a:lnTo>
                  <a:pt x="0" y="0"/>
                </a:lnTo>
                <a:lnTo>
                  <a:pt x="0" y="815467"/>
                </a:lnTo>
                <a:lnTo>
                  <a:pt x="4007611" y="815467"/>
                </a:lnTo>
                <a:lnTo>
                  <a:pt x="4007611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381504" y="2772791"/>
            <a:ext cx="4008120" cy="1255395"/>
          </a:xfrm>
          <a:custGeom>
            <a:avLst/>
            <a:gdLst/>
            <a:ahLst/>
            <a:cxnLst/>
            <a:rect l="l" t="t" r="r" b="b"/>
            <a:pathLst>
              <a:path w="4008120" h="1255395">
                <a:moveTo>
                  <a:pt x="0" y="0"/>
                </a:moveTo>
                <a:lnTo>
                  <a:pt x="4007611" y="0"/>
                </a:lnTo>
                <a:lnTo>
                  <a:pt x="4007611" y="815467"/>
                </a:lnTo>
                <a:lnTo>
                  <a:pt x="2160650" y="815467"/>
                </a:lnTo>
                <a:lnTo>
                  <a:pt x="2160650" y="941324"/>
                </a:lnTo>
                <a:lnTo>
                  <a:pt x="2317496" y="941324"/>
                </a:lnTo>
                <a:lnTo>
                  <a:pt x="2003806" y="1255014"/>
                </a:lnTo>
                <a:lnTo>
                  <a:pt x="1689988" y="941324"/>
                </a:lnTo>
                <a:lnTo>
                  <a:pt x="1846833" y="941324"/>
                </a:lnTo>
                <a:lnTo>
                  <a:pt x="1846833" y="815467"/>
                </a:lnTo>
                <a:lnTo>
                  <a:pt x="0" y="81546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2248B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176652" y="3883786"/>
            <a:ext cx="4428490" cy="1008380"/>
          </a:xfrm>
          <a:custGeom>
            <a:avLst/>
            <a:gdLst/>
            <a:ahLst/>
            <a:cxnLst/>
            <a:rect l="l" t="t" r="r" b="b"/>
            <a:pathLst>
              <a:path w="4428490" h="1008379">
                <a:moveTo>
                  <a:pt x="2466213" y="756157"/>
                </a:moveTo>
                <a:lnTo>
                  <a:pt x="1962150" y="756157"/>
                </a:lnTo>
                <a:lnTo>
                  <a:pt x="2214245" y="1008126"/>
                </a:lnTo>
                <a:lnTo>
                  <a:pt x="2466213" y="756157"/>
                </a:lnTo>
                <a:close/>
              </a:path>
              <a:path w="4428490" h="1008379">
                <a:moveTo>
                  <a:pt x="2340229" y="655065"/>
                </a:moveTo>
                <a:lnTo>
                  <a:pt x="2088261" y="655065"/>
                </a:lnTo>
                <a:lnTo>
                  <a:pt x="2088261" y="756157"/>
                </a:lnTo>
                <a:lnTo>
                  <a:pt x="2340229" y="756157"/>
                </a:lnTo>
                <a:lnTo>
                  <a:pt x="2340229" y="655065"/>
                </a:lnTo>
                <a:close/>
              </a:path>
              <a:path w="4428490" h="1008379">
                <a:moveTo>
                  <a:pt x="4428490" y="0"/>
                </a:moveTo>
                <a:lnTo>
                  <a:pt x="0" y="0"/>
                </a:lnTo>
                <a:lnTo>
                  <a:pt x="0" y="655065"/>
                </a:lnTo>
                <a:lnTo>
                  <a:pt x="4428490" y="655065"/>
                </a:lnTo>
                <a:lnTo>
                  <a:pt x="4428490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176652" y="3883786"/>
            <a:ext cx="4428490" cy="1008380"/>
          </a:xfrm>
          <a:custGeom>
            <a:avLst/>
            <a:gdLst/>
            <a:ahLst/>
            <a:cxnLst/>
            <a:rect l="l" t="t" r="r" b="b"/>
            <a:pathLst>
              <a:path w="4428490" h="1008379">
                <a:moveTo>
                  <a:pt x="0" y="0"/>
                </a:moveTo>
                <a:lnTo>
                  <a:pt x="4428490" y="0"/>
                </a:lnTo>
                <a:lnTo>
                  <a:pt x="4428490" y="655065"/>
                </a:lnTo>
                <a:lnTo>
                  <a:pt x="2340229" y="655065"/>
                </a:lnTo>
                <a:lnTo>
                  <a:pt x="2340229" y="756157"/>
                </a:lnTo>
                <a:lnTo>
                  <a:pt x="2466213" y="756157"/>
                </a:lnTo>
                <a:lnTo>
                  <a:pt x="2214245" y="1008126"/>
                </a:lnTo>
                <a:lnTo>
                  <a:pt x="1962150" y="756157"/>
                </a:lnTo>
                <a:lnTo>
                  <a:pt x="2088261" y="756157"/>
                </a:lnTo>
                <a:lnTo>
                  <a:pt x="2088261" y="655065"/>
                </a:lnTo>
                <a:lnTo>
                  <a:pt x="0" y="65506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2248B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068576" y="6164681"/>
            <a:ext cx="4824730" cy="432434"/>
          </a:xfrm>
          <a:custGeom>
            <a:avLst/>
            <a:gdLst/>
            <a:ahLst/>
            <a:cxnLst/>
            <a:rect l="l" t="t" r="r" b="b"/>
            <a:pathLst>
              <a:path w="4824730" h="432434">
                <a:moveTo>
                  <a:pt x="0" y="432041"/>
                </a:moveTo>
                <a:lnTo>
                  <a:pt x="4824476" y="432041"/>
                </a:lnTo>
                <a:lnTo>
                  <a:pt x="4824476" y="0"/>
                </a:lnTo>
                <a:lnTo>
                  <a:pt x="0" y="0"/>
                </a:lnTo>
                <a:lnTo>
                  <a:pt x="0" y="432041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068576" y="6164681"/>
            <a:ext cx="4824730" cy="432434"/>
          </a:xfrm>
          <a:custGeom>
            <a:avLst/>
            <a:gdLst/>
            <a:ahLst/>
            <a:cxnLst/>
            <a:rect l="l" t="t" r="r" b="b"/>
            <a:pathLst>
              <a:path w="4824730" h="432434">
                <a:moveTo>
                  <a:pt x="0" y="432041"/>
                </a:moveTo>
                <a:lnTo>
                  <a:pt x="4824476" y="432041"/>
                </a:lnTo>
                <a:lnTo>
                  <a:pt x="4824476" y="0"/>
                </a:lnTo>
                <a:lnTo>
                  <a:pt x="0" y="0"/>
                </a:lnTo>
                <a:lnTo>
                  <a:pt x="0" y="432041"/>
                </a:lnTo>
                <a:close/>
              </a:path>
            </a:pathLst>
          </a:custGeom>
          <a:ln w="25400">
            <a:solidFill>
              <a:srgbClr val="2248B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636522" y="4891913"/>
            <a:ext cx="5473065" cy="1440815"/>
          </a:xfrm>
          <a:custGeom>
            <a:avLst/>
            <a:gdLst/>
            <a:ahLst/>
            <a:cxnLst/>
            <a:rect l="l" t="t" r="r" b="b"/>
            <a:pathLst>
              <a:path w="5473065" h="1440814">
                <a:moveTo>
                  <a:pt x="3096387" y="1080160"/>
                </a:moveTo>
                <a:lnTo>
                  <a:pt x="2376297" y="1080160"/>
                </a:lnTo>
                <a:lnTo>
                  <a:pt x="2736341" y="1440205"/>
                </a:lnTo>
                <a:lnTo>
                  <a:pt x="3096387" y="1080160"/>
                </a:lnTo>
                <a:close/>
              </a:path>
              <a:path w="5473065" h="1440814">
                <a:moveTo>
                  <a:pt x="2916428" y="935812"/>
                </a:moveTo>
                <a:lnTo>
                  <a:pt x="2556382" y="935812"/>
                </a:lnTo>
                <a:lnTo>
                  <a:pt x="2556382" y="1080160"/>
                </a:lnTo>
                <a:lnTo>
                  <a:pt x="2916428" y="1080160"/>
                </a:lnTo>
                <a:lnTo>
                  <a:pt x="2916428" y="935812"/>
                </a:lnTo>
                <a:close/>
              </a:path>
              <a:path w="5473065" h="1440814">
                <a:moveTo>
                  <a:pt x="5472683" y="0"/>
                </a:moveTo>
                <a:lnTo>
                  <a:pt x="0" y="0"/>
                </a:lnTo>
                <a:lnTo>
                  <a:pt x="0" y="935812"/>
                </a:lnTo>
                <a:lnTo>
                  <a:pt x="5472683" y="935812"/>
                </a:lnTo>
                <a:lnTo>
                  <a:pt x="5472683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636522" y="4891913"/>
            <a:ext cx="5473065" cy="1440815"/>
          </a:xfrm>
          <a:custGeom>
            <a:avLst/>
            <a:gdLst/>
            <a:ahLst/>
            <a:cxnLst/>
            <a:rect l="l" t="t" r="r" b="b"/>
            <a:pathLst>
              <a:path w="5473065" h="1440814">
                <a:moveTo>
                  <a:pt x="0" y="0"/>
                </a:moveTo>
                <a:lnTo>
                  <a:pt x="5472683" y="0"/>
                </a:lnTo>
                <a:lnTo>
                  <a:pt x="5472683" y="935812"/>
                </a:lnTo>
                <a:lnTo>
                  <a:pt x="2916428" y="935812"/>
                </a:lnTo>
                <a:lnTo>
                  <a:pt x="2916428" y="1080160"/>
                </a:lnTo>
                <a:lnTo>
                  <a:pt x="3096387" y="1080160"/>
                </a:lnTo>
                <a:lnTo>
                  <a:pt x="2736341" y="1440205"/>
                </a:lnTo>
                <a:lnTo>
                  <a:pt x="2376297" y="1080160"/>
                </a:lnTo>
                <a:lnTo>
                  <a:pt x="2556382" y="1080160"/>
                </a:lnTo>
                <a:lnTo>
                  <a:pt x="2556382" y="935812"/>
                </a:lnTo>
                <a:lnTo>
                  <a:pt x="0" y="93581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2248B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1840506" y="657124"/>
            <a:ext cx="5052800" cy="5860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u="heavy" spc="-350" dirty="0">
                <a:latin typeface="Times New Roman"/>
                <a:cs typeface="Times New Roman"/>
              </a:rPr>
              <a:t> </a:t>
            </a:r>
            <a:r>
              <a:rPr sz="1400" b="1" u="heavy" dirty="0">
                <a:latin typeface="Arial"/>
                <a:cs typeface="Arial"/>
              </a:rPr>
              <a:t>1. </a:t>
            </a:r>
            <a:r>
              <a:rPr sz="1400" b="1" u="heavy" spc="-10" dirty="0">
                <a:latin typeface="Arial"/>
                <a:cs typeface="Arial"/>
              </a:rPr>
              <a:t>Составление</a:t>
            </a:r>
            <a:r>
              <a:rPr sz="1400" b="1" u="heavy" spc="-80" dirty="0">
                <a:latin typeface="Arial"/>
                <a:cs typeface="Arial"/>
              </a:rPr>
              <a:t> </a:t>
            </a:r>
            <a:r>
              <a:rPr sz="1400" b="1" u="heavy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Char char="-"/>
              <a:tabLst>
                <a:tab pos="121285" algn="l"/>
              </a:tabLst>
            </a:pPr>
            <a:r>
              <a:rPr sz="1400" spc="-10" dirty="0">
                <a:latin typeface="Arial"/>
                <a:cs typeface="Arial"/>
              </a:rPr>
              <a:t>Подготовка </a:t>
            </a:r>
            <a:r>
              <a:rPr sz="1400" spc="-5" dirty="0">
                <a:latin typeface="Arial"/>
                <a:cs typeface="Arial"/>
              </a:rPr>
              <a:t>материалов для составления </a:t>
            </a:r>
            <a:r>
              <a:rPr sz="1400" dirty="0" err="1">
                <a:latin typeface="Arial"/>
                <a:cs typeface="Arial"/>
              </a:rPr>
              <a:t>проекта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15" dirty="0" err="1" smtClean="0">
                <a:latin typeface="Arial"/>
                <a:cs typeface="Arial"/>
              </a:rPr>
              <a:t>бюджета</a:t>
            </a:r>
            <a:endParaRPr lang="ru-RU" sz="1400" dirty="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Char char="-"/>
              <a:tabLst>
                <a:tab pos="121285" algn="l"/>
              </a:tabLst>
            </a:pPr>
            <a:r>
              <a:rPr sz="1400" spc="-5" dirty="0" err="1" smtClean="0">
                <a:latin typeface="Arial"/>
                <a:cs typeface="Arial"/>
              </a:rPr>
              <a:t>Согласование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 err="1" smtClean="0">
                <a:latin typeface="Arial"/>
                <a:cs typeface="Arial"/>
              </a:rPr>
              <a:t>материалов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 err="1" smtClean="0">
                <a:latin typeface="Arial"/>
                <a:cs typeface="Arial"/>
              </a:rPr>
              <a:t>для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 err="1" smtClean="0">
                <a:latin typeface="Arial"/>
                <a:cs typeface="Arial"/>
              </a:rPr>
              <a:t>составления</a:t>
            </a:r>
            <a:r>
              <a:rPr sz="1400" spc="-95" dirty="0" smtClean="0">
                <a:latin typeface="Arial"/>
                <a:cs typeface="Arial"/>
              </a:rPr>
              <a:t> </a:t>
            </a:r>
            <a:r>
              <a:rPr sz="1400" dirty="0" err="1" smtClean="0">
                <a:latin typeface="Arial"/>
                <a:cs typeface="Arial"/>
              </a:rPr>
              <a:t>проекта</a:t>
            </a:r>
            <a:r>
              <a:rPr sz="1400" dirty="0" smtClean="0">
                <a:latin typeface="Arial"/>
                <a:cs typeface="Arial"/>
              </a:rPr>
              <a:t>  </a:t>
            </a:r>
            <a:r>
              <a:rPr sz="1400" spc="-15" dirty="0" err="1" smtClean="0">
                <a:latin typeface="Arial"/>
                <a:cs typeface="Arial"/>
              </a:rPr>
              <a:t>бюджета</a:t>
            </a:r>
            <a:endParaRPr lang="ru-RU" sz="1400" dirty="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Char char="-"/>
              <a:tabLst>
                <a:tab pos="121285" algn="l"/>
              </a:tabLst>
            </a:pPr>
            <a:r>
              <a:rPr sz="1400" spc="-10" dirty="0" err="1" smtClean="0">
                <a:latin typeface="Arial"/>
                <a:cs typeface="Arial"/>
              </a:rPr>
              <a:t>Подготовка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проекта </a:t>
            </a:r>
            <a:r>
              <a:rPr sz="1400" dirty="0">
                <a:latin typeface="Arial"/>
                <a:cs typeface="Arial"/>
              </a:rPr>
              <a:t>(решения) о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бюджете</a:t>
            </a:r>
            <a:endParaRPr sz="1400" dirty="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buClr>
                <a:srgbClr val="FFFFFF"/>
              </a:buClr>
              <a:buFont typeface="Arial"/>
              <a:buChar char="-"/>
            </a:pPr>
            <a:endParaRPr sz="1400" dirty="0">
              <a:latin typeface="Times New Roman"/>
              <a:cs typeface="Times New Roman"/>
            </a:endParaRPr>
          </a:p>
          <a:p>
            <a:pPr marL="22225" algn="ctr">
              <a:lnSpc>
                <a:spcPct val="100000"/>
              </a:lnSpc>
              <a:spcBef>
                <a:spcPts val="925"/>
              </a:spcBef>
            </a:pPr>
            <a:r>
              <a:rPr sz="1400" u="heavy" spc="-350" dirty="0">
                <a:latin typeface="Times New Roman"/>
                <a:cs typeface="Times New Roman"/>
              </a:rPr>
              <a:t> </a:t>
            </a:r>
            <a:r>
              <a:rPr sz="1400" b="1" u="heavy" dirty="0">
                <a:latin typeface="Arial"/>
                <a:cs typeface="Arial"/>
              </a:rPr>
              <a:t>2. </a:t>
            </a:r>
            <a:r>
              <a:rPr sz="1400" b="1" u="heavy" spc="-10" dirty="0">
                <a:latin typeface="Arial"/>
                <a:cs typeface="Arial"/>
              </a:rPr>
              <a:t>Рассмотрение </a:t>
            </a:r>
            <a:r>
              <a:rPr sz="1400" b="1" u="heavy" spc="-5" dirty="0">
                <a:latin typeface="Arial"/>
                <a:cs typeface="Arial"/>
              </a:rPr>
              <a:t>проекта</a:t>
            </a:r>
            <a:r>
              <a:rPr sz="1400" b="1" u="heavy" spc="-80" dirty="0">
                <a:latin typeface="Arial"/>
                <a:cs typeface="Arial"/>
              </a:rPr>
              <a:t> </a:t>
            </a:r>
            <a:r>
              <a:rPr sz="1400" b="1" u="heavy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  <a:p>
            <a:pPr marL="859155" lvl="2" indent="-107950">
              <a:lnSpc>
                <a:spcPct val="100000"/>
              </a:lnSpc>
              <a:buChar char="-"/>
              <a:tabLst>
                <a:tab pos="859790" algn="l"/>
              </a:tabLst>
            </a:pPr>
            <a:r>
              <a:rPr sz="1400" spc="-5" dirty="0">
                <a:latin typeface="Arial"/>
                <a:cs typeface="Arial"/>
              </a:rPr>
              <a:t>Обсуждение </a:t>
            </a:r>
            <a:r>
              <a:rPr sz="1400" dirty="0">
                <a:latin typeface="Arial"/>
                <a:cs typeface="Arial"/>
              </a:rPr>
              <a:t>проекта решения о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бюджете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24765" algn="ctr">
              <a:lnSpc>
                <a:spcPct val="100000"/>
              </a:lnSpc>
            </a:pPr>
            <a:r>
              <a:rPr sz="1400" u="heavy" spc="-350" dirty="0">
                <a:latin typeface="Times New Roman"/>
                <a:cs typeface="Times New Roman"/>
              </a:rPr>
              <a:t> </a:t>
            </a:r>
            <a:r>
              <a:rPr sz="1400" b="1" u="heavy" dirty="0">
                <a:latin typeface="Arial"/>
                <a:cs typeface="Arial"/>
              </a:rPr>
              <a:t>3. </a:t>
            </a:r>
            <a:r>
              <a:rPr sz="1400" b="1" u="heavy" spc="-5" dirty="0">
                <a:latin typeface="Arial"/>
                <a:cs typeface="Arial"/>
              </a:rPr>
              <a:t>Утверждение</a:t>
            </a:r>
            <a:r>
              <a:rPr sz="1400" b="1" u="heavy" spc="-105" dirty="0">
                <a:latin typeface="Arial"/>
                <a:cs typeface="Arial"/>
              </a:rPr>
              <a:t> </a:t>
            </a:r>
            <a:r>
              <a:rPr sz="1400" b="1" u="heavy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  <a:p>
            <a:pPr marL="859155" indent="-172085">
              <a:lnSpc>
                <a:spcPct val="100000"/>
              </a:lnSpc>
              <a:buChar char="-"/>
              <a:tabLst>
                <a:tab pos="859790" algn="l"/>
              </a:tabLst>
            </a:pPr>
            <a:r>
              <a:rPr sz="1400" dirty="0">
                <a:latin typeface="Arial"/>
                <a:cs typeface="Arial"/>
              </a:rPr>
              <a:t>Утверждение проекта решения о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бюджете</a:t>
            </a:r>
            <a:endParaRPr sz="1400" dirty="0">
              <a:latin typeface="Arial"/>
              <a:cs typeface="Arial"/>
            </a:endParaRPr>
          </a:p>
          <a:p>
            <a:pPr marL="1255395" lvl="1" indent="-172085">
              <a:lnSpc>
                <a:spcPct val="100000"/>
              </a:lnSpc>
              <a:buChar char="-"/>
              <a:tabLst>
                <a:tab pos="1256030" algn="l"/>
              </a:tabLst>
            </a:pPr>
            <a:r>
              <a:rPr sz="1400" spc="-5" dirty="0">
                <a:latin typeface="Arial"/>
                <a:cs typeface="Arial"/>
              </a:rPr>
              <a:t>Подписание </a:t>
            </a:r>
            <a:r>
              <a:rPr sz="1400" dirty="0">
                <a:latin typeface="Arial"/>
                <a:cs typeface="Arial"/>
              </a:rPr>
              <a:t>решения о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бюджете</a:t>
            </a:r>
            <a:endParaRPr sz="1400" dirty="0">
              <a:latin typeface="Arial"/>
              <a:cs typeface="Arial"/>
            </a:endParaRPr>
          </a:p>
          <a:p>
            <a:pPr marL="1205230" lvl="1" indent="-108585">
              <a:lnSpc>
                <a:spcPct val="100000"/>
              </a:lnSpc>
              <a:buChar char="-"/>
              <a:tabLst>
                <a:tab pos="1205865" algn="l"/>
              </a:tabLst>
            </a:pPr>
            <a:r>
              <a:rPr sz="1400" spc="-10" dirty="0">
                <a:latin typeface="Arial"/>
                <a:cs typeface="Arial"/>
              </a:rPr>
              <a:t>Опубликование </a:t>
            </a:r>
            <a:r>
              <a:rPr sz="1400" dirty="0">
                <a:latin typeface="Arial"/>
                <a:cs typeface="Arial"/>
              </a:rPr>
              <a:t>решения о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бюджете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36195" algn="ctr">
              <a:lnSpc>
                <a:spcPct val="100000"/>
              </a:lnSpc>
            </a:pPr>
            <a:r>
              <a:rPr sz="1400" u="heavy" spc="-350" dirty="0">
                <a:latin typeface="Times New Roman"/>
                <a:cs typeface="Times New Roman"/>
              </a:rPr>
              <a:t> </a:t>
            </a:r>
            <a:r>
              <a:rPr sz="1400" b="1" u="heavy" dirty="0">
                <a:latin typeface="Arial"/>
                <a:cs typeface="Arial"/>
              </a:rPr>
              <a:t>4. </a:t>
            </a:r>
            <a:r>
              <a:rPr sz="1400" b="1" u="heavy" spc="-5" dirty="0">
                <a:latin typeface="Arial"/>
                <a:cs typeface="Arial"/>
              </a:rPr>
              <a:t>Исполнение</a:t>
            </a:r>
            <a:r>
              <a:rPr sz="1400" b="1" u="heavy" spc="-95" dirty="0">
                <a:latin typeface="Arial"/>
                <a:cs typeface="Arial"/>
              </a:rPr>
              <a:t> </a:t>
            </a:r>
            <a:r>
              <a:rPr sz="1400" b="1" u="heavy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  <a:p>
            <a:pPr marL="515620">
              <a:lnSpc>
                <a:spcPct val="100000"/>
              </a:lnSpc>
              <a:tabLst>
                <a:tab pos="802640" algn="l"/>
              </a:tabLst>
            </a:pPr>
            <a:r>
              <a:rPr sz="1400" dirty="0">
                <a:latin typeface="Arial"/>
                <a:cs typeface="Arial"/>
              </a:rPr>
              <a:t>-	</a:t>
            </a:r>
            <a:r>
              <a:rPr sz="1400" spc="-10" dirty="0">
                <a:latin typeface="Arial"/>
                <a:cs typeface="Arial"/>
              </a:rPr>
              <a:t>Подготовка </a:t>
            </a:r>
            <a:r>
              <a:rPr sz="1400" spc="-5" dirty="0">
                <a:latin typeface="Arial"/>
                <a:cs typeface="Arial"/>
              </a:rPr>
              <a:t>документов исполнения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  <a:p>
            <a:pPr marL="158559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Исполнение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55"/>
              </a:spcBef>
            </a:pPr>
            <a:r>
              <a:rPr sz="1400" u="heavy" spc="-350" dirty="0">
                <a:latin typeface="Times New Roman"/>
                <a:cs typeface="Times New Roman"/>
              </a:rPr>
              <a:t> </a:t>
            </a:r>
            <a:r>
              <a:rPr sz="1400" b="1" u="heavy" dirty="0">
                <a:latin typeface="Arial"/>
                <a:cs typeface="Arial"/>
              </a:rPr>
              <a:t>5. </a:t>
            </a:r>
            <a:r>
              <a:rPr sz="1400" b="1" u="heavy" spc="-10" dirty="0">
                <a:latin typeface="Arial"/>
                <a:cs typeface="Arial"/>
              </a:rPr>
              <a:t>Составление </a:t>
            </a:r>
            <a:r>
              <a:rPr sz="1400" b="1" u="heavy" spc="-20" dirty="0">
                <a:latin typeface="Arial"/>
                <a:cs typeface="Arial"/>
              </a:rPr>
              <a:t>отчета </a:t>
            </a:r>
            <a:r>
              <a:rPr sz="1400" b="1" u="heavy" spc="-5" dirty="0">
                <a:latin typeface="Arial"/>
                <a:cs typeface="Arial"/>
              </a:rPr>
              <a:t>об исполнении</a:t>
            </a:r>
            <a:r>
              <a:rPr sz="1400" b="1" u="heavy" spc="10" dirty="0">
                <a:latin typeface="Arial"/>
                <a:cs typeface="Arial"/>
              </a:rPr>
              <a:t> </a:t>
            </a:r>
            <a:r>
              <a:rPr sz="1400" b="1" u="heavy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  <a:p>
            <a:pPr marL="350520">
              <a:lnSpc>
                <a:spcPct val="100000"/>
              </a:lnSpc>
            </a:pPr>
            <a:r>
              <a:rPr sz="1100" b="1" dirty="0">
                <a:latin typeface="Arial"/>
                <a:cs typeface="Arial"/>
              </a:rPr>
              <a:t>- </a:t>
            </a:r>
            <a:r>
              <a:rPr sz="1100" spc="-10" dirty="0">
                <a:latin typeface="Arial"/>
                <a:cs typeface="Arial"/>
              </a:rPr>
              <a:t>Подготовка бюджетной </a:t>
            </a:r>
            <a:r>
              <a:rPr sz="1100" spc="-5" dirty="0">
                <a:latin typeface="Arial"/>
                <a:cs typeface="Arial"/>
              </a:rPr>
              <a:t>отчетности </a:t>
            </a:r>
            <a:r>
              <a:rPr sz="1100" dirty="0">
                <a:latin typeface="Arial"/>
                <a:cs typeface="Arial"/>
              </a:rPr>
              <a:t>об </a:t>
            </a:r>
            <a:r>
              <a:rPr sz="1100" spc="-5" dirty="0">
                <a:latin typeface="Arial"/>
                <a:cs typeface="Arial"/>
              </a:rPr>
              <a:t>исполнении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бюджета</a:t>
            </a:r>
            <a:endParaRPr sz="1100" dirty="0">
              <a:latin typeface="Arial"/>
              <a:cs typeface="Arial"/>
            </a:endParaRPr>
          </a:p>
          <a:p>
            <a:pPr marL="2202180" marR="45085" indent="-2150745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Рассмотрение </a:t>
            </a:r>
            <a:r>
              <a:rPr sz="1100" dirty="0">
                <a:latin typeface="Arial"/>
                <a:cs typeface="Arial"/>
              </a:rPr>
              <a:t>и </a:t>
            </a:r>
            <a:r>
              <a:rPr sz="1100" spc="-5" dirty="0">
                <a:latin typeface="Arial"/>
                <a:cs typeface="Arial"/>
              </a:rPr>
              <a:t>составление </a:t>
            </a:r>
            <a:r>
              <a:rPr sz="1100" spc="-10" dirty="0">
                <a:latin typeface="Arial"/>
                <a:cs typeface="Arial"/>
              </a:rPr>
              <a:t>бюджетной </a:t>
            </a:r>
            <a:r>
              <a:rPr sz="1100" spc="-5" dirty="0">
                <a:latin typeface="Arial"/>
                <a:cs typeface="Arial"/>
              </a:rPr>
              <a:t>отчетности </a:t>
            </a:r>
            <a:r>
              <a:rPr sz="1100" dirty="0">
                <a:latin typeface="Arial"/>
                <a:cs typeface="Arial"/>
              </a:rPr>
              <a:t>об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исполнении  </a:t>
            </a:r>
            <a:r>
              <a:rPr sz="1100" spc="-15" dirty="0">
                <a:latin typeface="Arial"/>
                <a:cs typeface="Arial"/>
              </a:rPr>
              <a:t>бюджета</a:t>
            </a:r>
            <a:endParaRPr sz="1100" dirty="0">
              <a:latin typeface="Arial"/>
              <a:cs typeface="Arial"/>
            </a:endParaRPr>
          </a:p>
          <a:p>
            <a:pPr marL="234315">
              <a:lnSpc>
                <a:spcPts val="1670"/>
              </a:lnSpc>
            </a:pP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Утверждение </a:t>
            </a:r>
            <a:r>
              <a:rPr sz="1100" spc="-10" dirty="0">
                <a:latin typeface="Arial"/>
                <a:cs typeface="Arial"/>
              </a:rPr>
              <a:t>бюджетной </a:t>
            </a:r>
            <a:r>
              <a:rPr sz="1100" spc="-5" dirty="0">
                <a:latin typeface="Arial"/>
                <a:cs typeface="Arial"/>
              </a:rPr>
              <a:t>отчетности </a:t>
            </a:r>
            <a:r>
              <a:rPr sz="1100" dirty="0">
                <a:latin typeface="Arial"/>
                <a:cs typeface="Arial"/>
              </a:rPr>
              <a:t>об </a:t>
            </a:r>
            <a:r>
              <a:rPr sz="1100" spc="-5" dirty="0">
                <a:latin typeface="Arial"/>
                <a:cs typeface="Arial"/>
              </a:rPr>
              <a:t>исполнении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бюджета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742950">
              <a:lnSpc>
                <a:spcPct val="100000"/>
              </a:lnSpc>
            </a:pPr>
            <a:r>
              <a:rPr sz="1400" u="heavy" spc="-350" dirty="0">
                <a:latin typeface="Times New Roman"/>
                <a:cs typeface="Times New Roman"/>
              </a:rPr>
              <a:t> </a:t>
            </a:r>
            <a:r>
              <a:rPr sz="1400" b="1" u="heavy" dirty="0">
                <a:latin typeface="Arial"/>
                <a:cs typeface="Arial"/>
              </a:rPr>
              <a:t>6. Муниципальный финансовый</a:t>
            </a:r>
            <a:r>
              <a:rPr sz="1400" b="1" u="heavy" spc="-85" dirty="0">
                <a:latin typeface="Arial"/>
                <a:cs typeface="Arial"/>
              </a:rPr>
              <a:t> </a:t>
            </a:r>
            <a:r>
              <a:rPr sz="1400" b="1" u="heavy" spc="-15" dirty="0">
                <a:latin typeface="Arial"/>
                <a:cs typeface="Arial"/>
              </a:rPr>
              <a:t>контроль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75" y="388492"/>
            <a:ext cx="7886649" cy="7589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wrap="square" lIns="0" tIns="141985" rIns="0" bIns="0" rtlCol="0">
            <a:spAutoFit/>
          </a:bodyPr>
          <a:lstStyle/>
          <a:p>
            <a:pPr marL="57785">
              <a:lnSpc>
                <a:spcPct val="100000"/>
              </a:lnSpc>
            </a:pPr>
            <a:r>
              <a:rPr sz="4000" spc="-5" dirty="0">
                <a:solidFill>
                  <a:schemeClr val="tx1"/>
                </a:solidFill>
              </a:rPr>
              <a:t>Участники бюджетного</a:t>
            </a:r>
            <a:r>
              <a:rPr sz="4000" spc="25" dirty="0">
                <a:solidFill>
                  <a:schemeClr val="tx1"/>
                </a:solidFill>
              </a:rPr>
              <a:t> </a:t>
            </a:r>
            <a:r>
              <a:rPr sz="4000" spc="-5" dirty="0">
                <a:solidFill>
                  <a:schemeClr val="tx1"/>
                </a:solidFill>
              </a:rPr>
              <a:t>процесса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" y="1726692"/>
            <a:ext cx="216408" cy="224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8640" y="2196083"/>
            <a:ext cx="216408" cy="224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8640" y="2665476"/>
            <a:ext cx="216408" cy="224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48640" y="3134867"/>
            <a:ext cx="216408" cy="224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39552" y="3501008"/>
            <a:ext cx="216408" cy="224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39552" y="3933056"/>
            <a:ext cx="216408" cy="224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39552" y="4797152"/>
            <a:ext cx="216408" cy="224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878839" y="1594230"/>
            <a:ext cx="7625715" cy="39513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Глава Ермаковского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района</a:t>
            </a:r>
            <a:endParaRPr sz="2800" dirty="0">
              <a:latin typeface="Arial"/>
              <a:cs typeface="Arial"/>
            </a:endParaRPr>
          </a:p>
          <a:p>
            <a:pPr marL="12700" marR="851535">
              <a:lnSpc>
                <a:spcPct val="110000"/>
              </a:lnSpc>
            </a:pPr>
            <a:r>
              <a:rPr sz="2800" spc="-5" dirty="0">
                <a:latin typeface="Arial"/>
                <a:cs typeface="Arial"/>
              </a:rPr>
              <a:t>Совет депутатов Ермаковского </a:t>
            </a:r>
            <a:r>
              <a:rPr sz="2800" spc="-5" dirty="0" err="1">
                <a:latin typeface="Arial"/>
                <a:cs typeface="Arial"/>
              </a:rPr>
              <a:t>района</a:t>
            </a:r>
            <a:r>
              <a:rPr sz="2800" spc="-5" dirty="0">
                <a:latin typeface="Arial"/>
                <a:cs typeface="Arial"/>
              </a:rPr>
              <a:t>  </a:t>
            </a:r>
            <a:r>
              <a:rPr sz="2800" spc="-5" dirty="0" err="1" smtClean="0">
                <a:latin typeface="Arial"/>
                <a:cs typeface="Arial"/>
              </a:rPr>
              <a:t>Финансовое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управление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администрации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ts val="3025"/>
              </a:lnSpc>
            </a:pPr>
            <a:r>
              <a:rPr sz="2800" spc="-5" dirty="0">
                <a:latin typeface="Arial"/>
                <a:cs typeface="Arial"/>
              </a:rPr>
              <a:t>Ермаковского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района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spc="-5" dirty="0" err="1" smtClean="0">
                <a:latin typeface="Arial"/>
                <a:cs typeface="Arial"/>
              </a:rPr>
              <a:t>Главные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администраторы </a:t>
            </a:r>
            <a:r>
              <a:rPr sz="2800" dirty="0">
                <a:latin typeface="Arial"/>
                <a:cs typeface="Arial"/>
              </a:rPr>
              <a:t>доходов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бюджета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ts val="3190"/>
              </a:lnSpc>
              <a:spcBef>
                <a:spcPts val="335"/>
              </a:spcBef>
            </a:pPr>
            <a:r>
              <a:rPr sz="2800" spc="-5" dirty="0">
                <a:latin typeface="Arial"/>
                <a:cs typeface="Arial"/>
              </a:rPr>
              <a:t>Главные </a:t>
            </a:r>
            <a:r>
              <a:rPr sz="2800" dirty="0">
                <a:latin typeface="Arial"/>
                <a:cs typeface="Arial"/>
              </a:rPr>
              <a:t>распорядители, </a:t>
            </a:r>
            <a:r>
              <a:rPr sz="2800" spc="-5" dirty="0">
                <a:latin typeface="Arial"/>
                <a:cs typeface="Arial"/>
              </a:rPr>
              <a:t>получатели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средств</a:t>
            </a:r>
          </a:p>
          <a:p>
            <a:pPr marL="12700">
              <a:lnSpc>
                <a:spcPts val="3190"/>
              </a:lnSpc>
            </a:pPr>
            <a:r>
              <a:rPr sz="2800" spc="-5" dirty="0">
                <a:latin typeface="Arial"/>
                <a:cs typeface="Arial"/>
              </a:rPr>
              <a:t>бюджета</a:t>
            </a:r>
            <a:endParaRPr sz="2800" dirty="0">
              <a:latin typeface="Arial"/>
              <a:cs typeface="Arial"/>
            </a:endParaRPr>
          </a:p>
          <a:p>
            <a:pPr marL="12700" marR="1421130">
              <a:lnSpc>
                <a:spcPts val="3030"/>
              </a:lnSpc>
              <a:spcBef>
                <a:spcPts val="710"/>
              </a:spcBef>
            </a:pPr>
            <a:r>
              <a:rPr lang="ru-RU" sz="2800" spc="-5" dirty="0" smtClean="0">
                <a:latin typeface="Arial"/>
                <a:cs typeface="Arial"/>
              </a:rPr>
              <a:t>Контрольно – Счетный орган </a:t>
            </a:r>
            <a:r>
              <a:rPr sz="2800" spc="-5" dirty="0" err="1" smtClean="0">
                <a:latin typeface="Arial"/>
                <a:cs typeface="Arial"/>
              </a:rPr>
              <a:t>Ермаковского</a:t>
            </a:r>
            <a:r>
              <a:rPr lang="ru-RU" sz="2800" spc="-5" dirty="0" smtClean="0">
                <a:latin typeface="Arial"/>
                <a:cs typeface="Arial"/>
              </a:rPr>
              <a:t> района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09141" y="0"/>
            <a:ext cx="6124575" cy="12268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5" dirty="0">
                <a:latin typeface="Arial"/>
                <a:cs typeface="Arial"/>
              </a:rPr>
              <a:t>Основные</a:t>
            </a:r>
            <a:r>
              <a:rPr sz="4000" spc="-20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экономические</a:t>
            </a:r>
            <a:endParaRPr sz="40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4000" spc="-5" dirty="0">
                <a:latin typeface="Arial"/>
                <a:cs typeface="Arial"/>
              </a:rPr>
              <a:t>показатели</a:t>
            </a:r>
            <a:endParaRPr sz="40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0139876"/>
              </p:ext>
            </p:extLst>
          </p:nvPr>
        </p:nvGraphicFramePr>
        <p:xfrm>
          <a:off x="442912" y="1268760"/>
          <a:ext cx="8507476" cy="48411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2701"/>
                <a:gridCol w="720725"/>
                <a:gridCol w="733734"/>
                <a:gridCol w="720080"/>
                <a:gridCol w="720080"/>
                <a:gridCol w="720080"/>
                <a:gridCol w="785038"/>
                <a:gridCol w="785038"/>
              </a:tblGrid>
              <a:tr h="993427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4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показателя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090" marR="9461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Ед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ни  </a:t>
                      </a:r>
                      <a:r>
                        <a:rPr sz="14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цы  измер  </a:t>
                      </a:r>
                      <a:r>
                        <a:rPr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ения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2022</a:t>
                      </a:r>
                    </a:p>
                    <a:p>
                      <a:pPr marL="857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Оценка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2023</a:t>
                      </a:r>
                    </a:p>
                    <a:p>
                      <a:pPr marL="857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Прогноз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2024</a:t>
                      </a:r>
                    </a:p>
                    <a:p>
                      <a:pPr marL="857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Прогноз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2025</a:t>
                      </a:r>
                    </a:p>
                    <a:p>
                      <a:pPr marL="857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Прогноз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2026</a:t>
                      </a:r>
                    </a:p>
                    <a:p>
                      <a:pPr marL="857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Прогноз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2027</a:t>
                      </a:r>
                    </a:p>
                    <a:p>
                      <a:pPr marL="857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Прогноз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44576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Индекс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потребительских</a:t>
                      </a:r>
                      <a:r>
                        <a:rPr sz="1400" spc="-10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цен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104,9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105,3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104,7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104,0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104,0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104,0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44448">
                <a:tc>
                  <a:txBody>
                    <a:bodyPr/>
                    <a:lstStyle/>
                    <a:p>
                      <a:pPr marL="76835" marR="1485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Выручка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(нетто) </a:t>
                      </a:r>
                      <a:r>
                        <a:rPr sz="14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от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продажи </a:t>
                      </a:r>
                      <a:r>
                        <a:rPr sz="14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товаров, 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продукции,</a:t>
                      </a:r>
                      <a:r>
                        <a:rPr sz="1400" spc="-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работ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090" marR="246379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7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ыс. 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руб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684621,0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41401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Фонд о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плат</a:t>
                      </a:r>
                      <a:r>
                        <a:rPr lang="ru-RU" sz="1400" spc="-1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труда</a:t>
                      </a:r>
                      <a:r>
                        <a:rPr lang="ru-RU" sz="1400" spc="-2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списочного, не списочного состава организаций и внешних совместителей по полному кругу</a:t>
                      </a:r>
                      <a:r>
                        <a:rPr lang="ru-RU" sz="1400" spc="-2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организаций</a:t>
                      </a: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090" marR="246379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7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ыс. 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руб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1594753,9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1795677,0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2115385,9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2282718,0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2429619,0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2576234,0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62273">
                <a:tc>
                  <a:txBody>
                    <a:bodyPr/>
                    <a:lstStyle/>
                    <a:p>
                      <a:pPr marL="76835" marR="9105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Оборот </a:t>
                      </a:r>
                      <a:r>
                        <a:rPr sz="1400" spc="-5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розничной</a:t>
                      </a:r>
                      <a:r>
                        <a:rPr sz="1400" spc="-10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торговли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руб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1896663,9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76835" marR="1225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Объём </a:t>
                      </a:r>
                      <a:r>
                        <a:rPr sz="14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инвестиций </a:t>
                      </a:r>
                      <a:r>
                        <a:rPr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в основной  капитал </a:t>
                      </a:r>
                      <a:r>
                        <a:rPr sz="14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организаций малого</a:t>
                      </a:r>
                      <a:r>
                        <a:rPr sz="1400" spc="-10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бизнеса  (юридических</a:t>
                      </a:r>
                      <a:r>
                        <a:rPr sz="1400" spc="-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лиц</a:t>
                      </a:r>
                      <a:r>
                        <a:rPr sz="14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ru-RU" sz="1400" spc="-5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76835" marR="1225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090" marR="246379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7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ыс. 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руб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11500,0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11500,0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11500,0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11500,0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12500,0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13000,0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09141" y="0"/>
            <a:ext cx="6124575" cy="12268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5" dirty="0">
                <a:latin typeface="Arial"/>
                <a:cs typeface="Arial"/>
              </a:rPr>
              <a:t>Основные</a:t>
            </a:r>
            <a:r>
              <a:rPr sz="4000" spc="-20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экономические</a:t>
            </a:r>
            <a:endParaRPr sz="40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4000" spc="-5" dirty="0">
                <a:latin typeface="Arial"/>
                <a:cs typeface="Arial"/>
              </a:rPr>
              <a:t>показатели</a:t>
            </a:r>
            <a:endParaRPr sz="40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2059445"/>
              </p:ext>
            </p:extLst>
          </p:nvPr>
        </p:nvGraphicFramePr>
        <p:xfrm>
          <a:off x="428596" y="1254188"/>
          <a:ext cx="8521792" cy="4863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3284"/>
                <a:gridCol w="792088"/>
                <a:gridCol w="720080"/>
                <a:gridCol w="720080"/>
                <a:gridCol w="720080"/>
                <a:gridCol w="792088"/>
                <a:gridCol w="792088"/>
                <a:gridCol w="922004"/>
              </a:tblGrid>
              <a:tr h="100799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4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показателя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090" marR="9461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Ед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ни  </a:t>
                      </a:r>
                      <a:r>
                        <a:rPr sz="14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цы  измер  </a:t>
                      </a:r>
                      <a:r>
                        <a:rPr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ения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4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2022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ru-RU" sz="14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Оценка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4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2023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ru-RU" sz="14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Прогноз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4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2024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ru-RU" sz="14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Прогноз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4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2025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ru-RU" sz="14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Прогноз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4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2026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ru-RU" sz="14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Прогноз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4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2027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ru-RU" sz="14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Прогноз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44576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Среднемесячная заработная плата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41530,1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48 255,3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57655,1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62739,6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67131,4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71562,1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76835" marR="8286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Численность трудовых ресурсов в среднем за период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090" marR="246379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7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ыс.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чел</a:t>
                      </a:r>
                      <a:r>
                        <a:rPr sz="14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9479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9593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9604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9630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9648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9664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44448">
                <a:tc>
                  <a:txBody>
                    <a:bodyPr/>
                    <a:lstStyle/>
                    <a:p>
                      <a:pPr marL="76835" marR="1485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Уровень зарегистрированной безработицы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090" marR="246379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1,6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2,0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2,1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2,1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2,1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2,1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76835" marR="67183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Численность постоянного населения на начало периода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090" marR="246379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7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ыс.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чел.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17805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17583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17423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17267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17121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16984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41401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Оборот розничной торговли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090" marR="246379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Тыс.руб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1769323,3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1956851,5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2264521,0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2488544,7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2693245,4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2892951,6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76835" marR="1225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Объём </a:t>
                      </a:r>
                      <a:r>
                        <a:rPr sz="14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инвестиций </a:t>
                      </a:r>
                      <a:r>
                        <a:rPr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140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основной</a:t>
                      </a:r>
                      <a:r>
                        <a:rPr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4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капита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4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за счет всех источников финансирования по полному кругу  </a:t>
                      </a:r>
                      <a:r>
                        <a:rPr lang="ru-RU" sz="1400" spc="-5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хоз</a:t>
                      </a:r>
                      <a:r>
                        <a:rPr lang="ru-RU" sz="14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 субъектов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090" marR="246379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7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ыс. 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руб</a:t>
                      </a:r>
                      <a:endParaRPr sz="14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397655,4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425719,0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466162,3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501124,5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533196,5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557190,3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52"/>
            <a:ext cx="7772400" cy="1231106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Основные параметры районного бюджета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МО «</a:t>
            </a:r>
            <a:r>
              <a:rPr lang="ru-RU" sz="2000" dirty="0" err="1" smtClean="0">
                <a:solidFill>
                  <a:schemeClr val="tx1"/>
                </a:solidFill>
              </a:rPr>
              <a:t>Ермаковский</a:t>
            </a:r>
            <a:r>
              <a:rPr lang="ru-RU" sz="2000" dirty="0" smtClean="0">
                <a:solidFill>
                  <a:schemeClr val="tx1"/>
                </a:solidFill>
              </a:rPr>
              <a:t> район» 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                                                                                       (млн. руб.)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3929066"/>
            <a:ext cx="8642350" cy="216693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sz="1800" dirty="0" smtClean="0"/>
              <a:t>	</a:t>
            </a:r>
          </a:p>
        </p:txBody>
      </p:sp>
      <p:graphicFrame>
        <p:nvGraphicFramePr>
          <p:cNvPr id="2150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40246880"/>
              </p:ext>
            </p:extLst>
          </p:nvPr>
        </p:nvGraphicFramePr>
        <p:xfrm>
          <a:off x="52388" y="1268413"/>
          <a:ext cx="9066212" cy="4645025"/>
        </p:xfrm>
        <a:graphic>
          <a:graphicData uri="http://schemas.openxmlformats.org/presentationml/2006/ole">
            <p:oleObj spid="_x0000_s186374" name="Worksheet" r:id="rId3" imgW="8544035" imgH="439101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5D1E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84575</TotalTime>
  <Words>2087</Words>
  <Application>Microsoft Office PowerPoint</Application>
  <PresentationFormat>Экран (4:3)</PresentationFormat>
  <Paragraphs>764</Paragraphs>
  <Slides>44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47" baseType="lpstr">
      <vt:lpstr>Office Theme</vt:lpstr>
      <vt:lpstr>Worksheet</vt:lpstr>
      <vt:lpstr>Лист Microsoft Office Excel 97-2003</vt:lpstr>
      <vt:lpstr> </vt:lpstr>
      <vt:lpstr>Слайд 2</vt:lpstr>
      <vt:lpstr>Принципы формирования расходов районного бюджета на 2025 год</vt:lpstr>
      <vt:lpstr>Бюджетный процесс</vt:lpstr>
      <vt:lpstr>Слайд 5</vt:lpstr>
      <vt:lpstr>Участники бюджетного процесса</vt:lpstr>
      <vt:lpstr>Слайд 7</vt:lpstr>
      <vt:lpstr>Слайд 8</vt:lpstr>
      <vt:lpstr> Основные параметры районного бюджета  МО «Ермаковский район»                                                                                         (млн. руб.)</vt:lpstr>
      <vt:lpstr>Доходы районного бюджета МО «Ермаковский район» (тыс. руб.)</vt:lpstr>
      <vt:lpstr>Динамика распределения расходов районного бюджета по муниципальным программам на 2024-2027 годы </vt:lpstr>
      <vt:lpstr>Динамика распределения расходов районного бюджета по муниципальным программам на 2024-2027 годы </vt:lpstr>
      <vt:lpstr>Слайд 13</vt:lpstr>
      <vt:lpstr>Слайд 14</vt:lpstr>
      <vt:lpstr>Слайд 15</vt:lpstr>
      <vt:lpstr>Слайд 16</vt:lpstr>
      <vt:lpstr>Единые нормативы отчислений в местные бюджеты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 Объем доходов и расходов местного бюджета                                  в расчете на 1 жителя района                                                                                        (тыс. руб.)</vt:lpstr>
      <vt:lpstr>Объем расходов местного бюджета по отраслям  в расчете на 1 жителя района                                                                                                (тыс. руб.)</vt:lpstr>
      <vt:lpstr>Объем расходов местного бюджета на содержание органов местного самоуправления в расчете на 1 ед. штатной численности                                                                   (тыс. руб.)</vt:lpstr>
      <vt:lpstr> Количество субъектов малого и среднего предпринимательства, которым оказана муниципальная поддержка                                                                                       </vt:lpstr>
      <vt:lpstr> Общая площадь жилых помещений, приходящаяся в среднем на одного жителя,- всего, в том числе введенная в действие за один год                                                                                         </vt:lpstr>
      <vt:lpstr> Доля населения, проживающего в населенных пунктах, не имеющих регулярного автобусного и (или) железнодорожного сообщения с административным центром муниципального района, в общей численности населения муниципального района                                                                                        </vt:lpstr>
      <vt:lpstr>Слайд 32</vt:lpstr>
      <vt:lpstr>Цель программы</vt:lpstr>
      <vt:lpstr>Слайд 34</vt:lpstr>
      <vt:lpstr>Количество мероприятий проводимых в рамках муниципальной программы «Молодежь Ермаковского района в XXI веке»</vt:lpstr>
      <vt:lpstr>Слайд 36</vt:lpstr>
      <vt:lpstr>Объем финансирования (тыс. руб.)</vt:lpstr>
      <vt:lpstr>Количество мероприятий  проводимые в рамках муниципальной программы «Развитие физической культуры и спорта в Ермаковском районе»</vt:lpstr>
      <vt:lpstr>Доля населения, систематически занимающегося физической культурой и спортом</vt:lpstr>
      <vt:lpstr>Слайд 40</vt:lpstr>
      <vt:lpstr>Охват воспитанников и учеников по муниципальной программе «Развитие образования» (человек)</vt:lpstr>
      <vt:lpstr>Динамика муниципального долга </vt:lpstr>
      <vt:lpstr>Слайд 43</vt:lpstr>
      <vt:lpstr>Бюджетные инвестиции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Параметры и принципы формирования бюджета на 2007 год  Основные направления бюджетной и налоговой политики Красноярского края на 2007 год</dc:title>
  <dc:creator>30101</dc:creator>
  <cp:lastModifiedBy>Наталья Михайловна</cp:lastModifiedBy>
  <cp:revision>1150</cp:revision>
  <dcterms:created xsi:type="dcterms:W3CDTF">2016-04-07T09:08:42Z</dcterms:created>
  <dcterms:modified xsi:type="dcterms:W3CDTF">2025-03-07T07:35:48Z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2015-05-05T00:00:00Z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2016-04-07T00:00:00Z</vt:filetime>
  </property>
</Properties>
</file>